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7" r:id="rId6"/>
    <p:sldId id="258" r:id="rId7"/>
    <p:sldId id="259" r:id="rId8"/>
    <p:sldId id="263" r:id="rId9"/>
    <p:sldId id="265" r:id="rId10"/>
    <p:sldId id="266" r:id="rId11"/>
    <p:sldId id="274" r:id="rId12"/>
    <p:sldId id="275" r:id="rId13"/>
    <p:sldId id="276" r:id="rId14"/>
    <p:sldId id="277" r:id="rId15"/>
    <p:sldId id="278" r:id="rId16"/>
    <p:sldId id="279" r:id="rId17"/>
    <p:sldId id="280" r:id="rId18"/>
    <p:sldId id="281" r:id="rId19"/>
    <p:sldId id="264" r:id="rId20"/>
    <p:sldId id="268" r:id="rId21"/>
    <p:sldId id="269" r:id="rId22"/>
    <p:sldId id="270" r:id="rId23"/>
    <p:sldId id="271" r:id="rId24"/>
    <p:sldId id="272" r:id="rId25"/>
    <p:sldId id="260" r:id="rId26"/>
    <p:sldId id="261" r:id="rId27"/>
    <p:sldId id="262"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8" autoAdjust="0"/>
  </p:normalViewPr>
  <p:slideViewPr>
    <p:cSldViewPr>
      <p:cViewPr varScale="1">
        <p:scale>
          <a:sx n="41" d="100"/>
          <a:sy n="41" d="100"/>
        </p:scale>
        <p:origin x="-7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AFDBE-9BFE-4FCF-BB5F-9317A097324B}" type="datetimeFigureOut">
              <a:rPr lang="en-US" smtClean="0"/>
              <a:pPr/>
              <a:t>3/11/2011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C447D-3EF3-4CCD-9D16-7B9552647F8F}" type="slidenum">
              <a:rPr lang="en-US" smtClean="0"/>
              <a:pPr/>
              <a:t>‹#›</a:t>
            </a:fld>
            <a:endParaRPr lang="en-US"/>
          </a:p>
        </p:txBody>
      </p:sp>
    </p:spTree>
    <p:extLst>
      <p:ext uri="{BB962C8B-B14F-4D97-AF65-F5344CB8AC3E}">
        <p14:creationId xmlns:p14="http://schemas.microsoft.com/office/powerpoint/2010/main" val="377062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a:solidFill>
                  <a:prstClr val="black"/>
                </a:solidFill>
              </a:rPr>
              <a:pPr/>
              <a:t>6</a:t>
            </a:fld>
            <a:endParaRPr lang="en-US" dirty="0">
              <a:solidFill>
                <a:prstClr val="black"/>
              </a:solidFill>
            </a:endParaRPr>
          </a:p>
        </p:txBody>
      </p:sp>
    </p:spTree>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36D7-49BF-4B5F-A124-7CEE3549F461}"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36D7-49BF-4B5F-A124-7CEE3549F461}"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36D7-49BF-4B5F-A124-7CEE3549F461}"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36D7-49BF-4B5F-A124-7CEE3549F461}"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CC8217D-05B3-4888-BA40-3E2A65BC8B86}"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8F92-30CB-4C2A-B982-270B6DF67430}" type="slidenum">
              <a:rPr lang="en-US" smtClean="0"/>
              <a:pPr/>
              <a:t>25</a:t>
            </a:fld>
            <a:endParaRPr lang="en-US"/>
          </a:p>
        </p:txBody>
      </p:sp>
    </p:spTree>
    <p:extLst>
      <p:ext uri="{BB962C8B-B14F-4D97-AF65-F5344CB8AC3E}">
        <p14:creationId xmlns:p14="http://schemas.microsoft.com/office/powerpoint/2010/main" val="120682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42014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53C944-4A4F-404E-8723-7AFDD2B289A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3F7576-8604-4873-AB2C-F65605E1F28E}"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F7576-8604-4873-AB2C-F65605E1F28E}"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F7576-8604-4873-AB2C-F65605E1F28E}"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Tree>
    <p:extLst>
      <p:ext uri="{BB962C8B-B14F-4D97-AF65-F5344CB8AC3E}">
        <p14:creationId xmlns:p14="http://schemas.microsoft.com/office/powerpoint/2010/main" val="1947057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D3F7576-8604-4873-AB2C-F65605E1F28E}"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F7576-8604-4873-AB2C-F65605E1F28E}"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3F7576-8604-4873-AB2C-F65605E1F28E}"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F7576-8604-4873-AB2C-F65605E1F28E}" type="datetimeFigureOut">
              <a:rPr lang="en-US" smtClean="0"/>
              <a:pPr/>
              <a:t>3/11/2011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F7576-8604-4873-AB2C-F65605E1F28E}" type="datetimeFigureOut">
              <a:rPr lang="en-US" smtClean="0"/>
              <a:pPr/>
              <a:t>3/11/2011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F7576-8604-4873-AB2C-F65605E1F28E}" type="datetimeFigureOut">
              <a:rPr lang="en-US" smtClean="0"/>
              <a:pPr/>
              <a:t>3/11/2011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F7576-8604-4873-AB2C-F65605E1F28E}"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0F02F-B52E-4CF7-B190-5EAC2E403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F7576-8604-4873-AB2C-F65605E1F28E}"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0F02F-B52E-4CF7-B190-5EAC2E403B5F}"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D3F7576-8604-4873-AB2C-F65605E1F28E}" type="datetimeFigureOut">
              <a:rPr lang="en-US" smtClean="0"/>
              <a:pPr/>
              <a:t>3/11/2011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F60F02F-B52E-4CF7-B190-5EAC2E403B5F}"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7.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jpeg"/><Relationship Id="rId10" Type="http://schemas.openxmlformats.org/officeDocument/2006/relationships/image" Target="../media/image49.png"/><Relationship Id="rId4" Type="http://schemas.openxmlformats.org/officeDocument/2006/relationships/image" Target="../media/image44.jpe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0.png"/><Relationship Id="rId3" Type="http://schemas.openxmlformats.org/officeDocument/2006/relationships/image" Target="../media/image51.tiff"/><Relationship Id="rId7" Type="http://schemas.openxmlformats.org/officeDocument/2006/relationships/image" Target="../media/image55.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0.tiff"/></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3.png"/><Relationship Id="rId7" Type="http://schemas.openxmlformats.org/officeDocument/2006/relationships/image" Target="../media/image53.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notesSlide" Target="../notesSlides/notesSlide9.xml"/><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68.png"/><Relationship Id="rId5" Type="http://schemas.openxmlformats.org/officeDocument/2006/relationships/image" Target="../media/image35.png"/><Relationship Id="rId15" Type="http://schemas.openxmlformats.org/officeDocument/2006/relationships/image" Target="../media/image72.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4.png"/><Relationship Id="rId9" Type="http://schemas.openxmlformats.org/officeDocument/2006/relationships/image" Target="../media/image66.pn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4.jpeg"/><Relationship Id="rId7"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1.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93.gif"/><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100.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UF &amp; Microsoft</a:t>
            </a:r>
            <a:endParaRPr lang="en-US" dirty="0"/>
          </a:p>
        </p:txBody>
      </p:sp>
      <p:sp>
        <p:nvSpPr>
          <p:cNvPr id="3" name="Subtitle 2"/>
          <p:cNvSpPr>
            <a:spLocks noGrp="1"/>
          </p:cNvSpPr>
          <p:nvPr>
            <p:ph type="subTitle" idx="1"/>
          </p:nvPr>
        </p:nvSpPr>
        <p:spPr/>
        <p:txBody>
          <a:bodyPr/>
          <a:lstStyle/>
          <a:p>
            <a:r>
              <a:rPr lang="en-US" dirty="0" smtClean="0"/>
              <a:t>Strategic Partnership Meeting</a:t>
            </a:r>
            <a:endParaRPr lang="en-US" dirty="0"/>
          </a:p>
        </p:txBody>
      </p:sp>
    </p:spTree>
    <p:extLst>
      <p:ext uri="{BB962C8B-B14F-4D97-AF65-F5344CB8AC3E}">
        <p14:creationId xmlns:p14="http://schemas.microsoft.com/office/powerpoint/2010/main" val="89027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81000" y="956900"/>
            <a:ext cx="8686800" cy="5562600"/>
            <a:chOff x="228600" y="1295400"/>
            <a:chExt cx="8686800" cy="5562600"/>
          </a:xfrm>
          <a:effectLst>
            <a:outerShdw blurRad="50800" dist="38100" dir="13500000" algn="br" rotWithShape="0">
              <a:prstClr val="black">
                <a:alpha val="40000"/>
              </a:prstClr>
            </a:outerShdw>
          </a:effectLst>
        </p:grpSpPr>
        <p:sp>
          <p:nvSpPr>
            <p:cNvPr id="12" name="Rounded Rectangle 11"/>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defTabSz="914363"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3" name="Rounded Rectangle 12"/>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defTabSz="914363"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4" name="Rectangle 13"/>
            <p:cNvSpPr/>
            <p:nvPr/>
          </p:nvSpPr>
          <p:spPr bwMode="auto">
            <a:xfrm flipV="1">
              <a:off x="228600" y="1295400"/>
              <a:ext cx="8686800" cy="55626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defTabSz="914363"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29" name="Rounded Rectangle 28"/>
          <p:cNvSpPr/>
          <p:nvPr/>
        </p:nvSpPr>
        <p:spPr bwMode="auto">
          <a:xfrm>
            <a:off x="571500" y="2633300"/>
            <a:ext cx="4343400" cy="1295400"/>
          </a:xfrm>
          <a:prstGeom prst="roundRect">
            <a:avLst>
              <a:gd name="adj" fmla="val 6972"/>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dirty="0">
              <a:solidFill>
                <a:sysClr val="window" lastClr="FFFFFF"/>
              </a:solidFill>
              <a:latin typeface="Segoe" pitchFamily="34" charset="0"/>
              <a:ea typeface="+mn-ea"/>
              <a:cs typeface="+mn-cs"/>
            </a:endParaRPr>
          </a:p>
        </p:txBody>
      </p:sp>
      <p:sp>
        <p:nvSpPr>
          <p:cNvPr id="32" name="Rounded Rectangle 31"/>
          <p:cNvSpPr/>
          <p:nvPr/>
        </p:nvSpPr>
        <p:spPr bwMode="auto">
          <a:xfrm>
            <a:off x="571500" y="4081099"/>
            <a:ext cx="4343400" cy="1778976"/>
          </a:xfrm>
          <a:prstGeom prst="roundRect">
            <a:avLst>
              <a:gd name="adj" fmla="val 6073"/>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dirty="0">
              <a:solidFill>
                <a:sysClr val="window" lastClr="FFFFFF"/>
              </a:solidFill>
              <a:latin typeface="Segoe" pitchFamily="34" charset="0"/>
              <a:ea typeface="+mn-ea"/>
              <a:cs typeface="+mn-cs"/>
            </a:endParaRPr>
          </a:p>
        </p:txBody>
      </p:sp>
      <p:sp>
        <p:nvSpPr>
          <p:cNvPr id="34" name="Rounded Rectangle 33"/>
          <p:cNvSpPr/>
          <p:nvPr/>
        </p:nvSpPr>
        <p:spPr bwMode="auto">
          <a:xfrm>
            <a:off x="571500" y="1795100"/>
            <a:ext cx="4343400" cy="6858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dirty="0">
              <a:solidFill>
                <a:sysClr val="window" lastClr="FFFFFF"/>
              </a:solidFill>
              <a:latin typeface="Segoe" pitchFamily="34" charset="0"/>
              <a:ea typeface="+mn-ea"/>
              <a:cs typeface="+mn-cs"/>
            </a:endParaRPr>
          </a:p>
        </p:txBody>
      </p:sp>
      <p:sp>
        <p:nvSpPr>
          <p:cNvPr id="7" name="Capabilty Desc"/>
          <p:cNvSpPr/>
          <p:nvPr/>
        </p:nvSpPr>
        <p:spPr>
          <a:xfrm>
            <a:off x="609600" y="2673940"/>
            <a:ext cx="4838700" cy="1400383"/>
          </a:xfrm>
          <a:prstGeom prst="rect">
            <a:avLst/>
          </a:prstGeom>
        </p:spPr>
        <p:txBody>
          <a:bodyPr wrap="square">
            <a:spAutoFit/>
          </a:bodyPr>
          <a:lstStyle/>
          <a:p>
            <a:pPr algn="l" defTabSz="914363" rtl="0"/>
            <a:r>
              <a:rPr lang="en-US" sz="1500" kern="1200" dirty="0">
                <a:solidFill>
                  <a:srgbClr val="FFC000"/>
                </a:solidFill>
                <a:latin typeface="Segoe UI"/>
                <a:ea typeface="+mn-ea"/>
                <a:cs typeface="+mn-cs"/>
              </a:rPr>
              <a:t>Broadcast Slide Show: </a:t>
            </a:r>
            <a:r>
              <a:rPr lang="en-US" sz="1400" kern="1200" dirty="0">
                <a:solidFill>
                  <a:srgbClr val="FFFFFF"/>
                </a:solidFill>
                <a:latin typeface="Segoe UI"/>
                <a:ea typeface="+mn-ea"/>
                <a:cs typeface="+mn-cs"/>
              </a:rPr>
              <a:t>Present a slideshow directly from PowerPoint to anyone who can access a Web browser.  Send an e-mail invitation with a web link and the recipient can follow along in their browser while you control the presentation from your PC.  </a:t>
            </a:r>
          </a:p>
          <a:p>
            <a:pPr algn="l" defTabSz="914363" rtl="0"/>
            <a:r>
              <a:rPr lang="en-US" sz="1400" kern="1200" dirty="0">
                <a:solidFill>
                  <a:srgbClr val="FFFFFF"/>
                </a:solidFill>
                <a:latin typeface="Segoe UI"/>
                <a:ea typeface="+mn-ea"/>
                <a:cs typeface="+mn-cs"/>
              </a:rPr>
              <a:t> </a:t>
            </a:r>
          </a:p>
        </p:txBody>
      </p:sp>
      <p:sp>
        <p:nvSpPr>
          <p:cNvPr id="8" name="Potential Savings"/>
          <p:cNvSpPr/>
          <p:nvPr/>
        </p:nvSpPr>
        <p:spPr>
          <a:xfrm>
            <a:off x="609600" y="4123074"/>
            <a:ext cx="4991100" cy="1992853"/>
          </a:xfrm>
          <a:prstGeom prst="rect">
            <a:avLst/>
          </a:prstGeom>
        </p:spPr>
        <p:txBody>
          <a:bodyPr wrap="square">
            <a:spAutoFit/>
          </a:bodyPr>
          <a:lstStyle/>
          <a:p>
            <a:pPr algn="l" defTabSz="914363" rtl="0"/>
            <a:r>
              <a:rPr lang="en-US" sz="1500" kern="1200" dirty="0">
                <a:solidFill>
                  <a:srgbClr val="FFC000"/>
                </a:solidFill>
                <a:latin typeface="Segoe UI"/>
                <a:ea typeface="+mn-ea"/>
                <a:cs typeface="+mn-cs"/>
              </a:rPr>
              <a:t>Potential savings/efficiency gains: </a:t>
            </a:r>
            <a:r>
              <a:rPr lang="en-US" sz="1400" kern="1200" dirty="0">
                <a:solidFill>
                  <a:prstClr val="white"/>
                </a:solidFill>
                <a:latin typeface="Segoe UI"/>
                <a:ea typeface="+mn-ea"/>
                <a:cs typeface="+mn-cs"/>
              </a:rPr>
              <a:t>Hold spontaneous meetings without the added expense or effort of third-party broadcasting tools. </a:t>
            </a:r>
          </a:p>
          <a:p>
            <a:pPr algn="l" defTabSz="914363" rtl="0">
              <a:spcBef>
                <a:spcPts val="600"/>
              </a:spcBef>
            </a:pPr>
            <a:r>
              <a:rPr lang="en-US" sz="1400" kern="1200" dirty="0">
                <a:solidFill>
                  <a:srgbClr val="FFFFFF"/>
                </a:solidFill>
                <a:latin typeface="Segoe UI"/>
                <a:ea typeface="+mn-ea"/>
                <a:cs typeface="+mn-cs"/>
              </a:rPr>
              <a:t>IT can keep security in mind by managing through Group Policy and choose between a broadcast service hosted locally on SharePoint 2010 with the Web Apps, a free service provided over the Internet, or both.</a:t>
            </a:r>
            <a:endParaRPr lang="en-US" sz="1400" kern="1200" dirty="0">
              <a:solidFill>
                <a:srgbClr val="FFFFFF"/>
              </a:solidFill>
              <a:latin typeface="Segoe UI"/>
              <a:ea typeface="+mn-ea"/>
              <a:cs typeface="Arial" pitchFamily="34" charset="0"/>
            </a:endParaRPr>
          </a:p>
          <a:p>
            <a:pPr lvl="1" algn="l" defTabSz="-13873163" rtl="0" eaLnBrk="0" fontAlgn="base" hangingPunct="0">
              <a:spcBef>
                <a:spcPct val="30000"/>
              </a:spcBef>
              <a:spcAft>
                <a:spcPct val="0"/>
              </a:spcAft>
              <a:buClr>
                <a:srgbClr val="EEECE1"/>
              </a:buClr>
              <a:buSzPct val="85000"/>
            </a:pPr>
            <a:endParaRPr lang="en-US" sz="1500" kern="1200" dirty="0">
              <a:solidFill>
                <a:prstClr val="white"/>
              </a:solidFill>
              <a:latin typeface="Segoe UI"/>
              <a:ea typeface="+mn-ea"/>
              <a:cs typeface="+mn-cs"/>
            </a:endParaRPr>
          </a:p>
        </p:txBody>
      </p:sp>
      <p:sp>
        <p:nvSpPr>
          <p:cNvPr id="10" name="Challenge"/>
          <p:cNvSpPr/>
          <p:nvPr/>
        </p:nvSpPr>
        <p:spPr>
          <a:xfrm>
            <a:off x="609600" y="1827991"/>
            <a:ext cx="4533900" cy="538609"/>
          </a:xfrm>
          <a:prstGeom prst="rect">
            <a:avLst/>
          </a:prstGeom>
        </p:spPr>
        <p:txBody>
          <a:bodyPr wrap="square">
            <a:spAutoFit/>
          </a:bodyPr>
          <a:lstStyle/>
          <a:p>
            <a:pPr marL="0" lvl="1" algn="l" defTabSz="-13873163" rtl="0" eaLnBrk="0" fontAlgn="base" hangingPunct="0">
              <a:spcBef>
                <a:spcPct val="30000"/>
              </a:spcBef>
              <a:spcAft>
                <a:spcPct val="0"/>
              </a:spcAft>
              <a:buClr>
                <a:srgbClr val="EEECE1"/>
              </a:buClr>
              <a:buSzPct val="85000"/>
            </a:pPr>
            <a:r>
              <a:rPr lang="en-US" sz="1500" kern="1200" dirty="0">
                <a:solidFill>
                  <a:srgbClr val="FFC000"/>
                </a:solidFill>
                <a:latin typeface="Segoe UI"/>
                <a:ea typeface="+mn-ea"/>
                <a:cs typeface="+mn-cs"/>
              </a:rPr>
              <a:t>Challenge</a:t>
            </a:r>
            <a:r>
              <a:rPr lang="en-US" sz="1400" kern="1200" dirty="0">
                <a:solidFill>
                  <a:srgbClr val="FFC000"/>
                </a:solidFill>
                <a:latin typeface="Segoe UI"/>
                <a:ea typeface="+mn-ea"/>
                <a:cs typeface="+mn-cs"/>
              </a:rPr>
              <a:t>: </a:t>
            </a:r>
            <a:r>
              <a:rPr lang="en-US" sz="1400" kern="1200" dirty="0">
                <a:solidFill>
                  <a:prstClr val="white"/>
                </a:solidFill>
                <a:latin typeface="Arial" charset="0"/>
                <a:ea typeface="+mn-ea"/>
                <a:cs typeface="+mn-cs"/>
              </a:rPr>
              <a:t>It is cumbersome to set up  a virtual presentation for people outside your own organization.</a:t>
            </a:r>
            <a:endParaRPr lang="en-US" sz="1400" kern="1200" dirty="0">
              <a:solidFill>
                <a:prstClr val="white"/>
              </a:solidFill>
              <a:latin typeface="Segoe UI"/>
              <a:ea typeface="+mn-ea"/>
              <a:cs typeface="+mn-cs"/>
            </a:endParaRPr>
          </a:p>
        </p:txBody>
      </p:sp>
      <p:sp>
        <p:nvSpPr>
          <p:cNvPr id="17" name="Work Together"/>
          <p:cNvSpPr/>
          <p:nvPr/>
        </p:nvSpPr>
        <p:spPr>
          <a:xfrm>
            <a:off x="571500" y="1247413"/>
            <a:ext cx="2356479" cy="341632"/>
          </a:xfrm>
          <a:prstGeom prst="rect">
            <a:avLst/>
          </a:prstGeom>
        </p:spPr>
        <p:txBody>
          <a:bodyPr wrap="non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latin typeface="Arial" charset="0"/>
                <a:ea typeface="+mn-ea"/>
                <a:cs typeface="+mn-cs"/>
              </a:rPr>
              <a:t>Work Better Together</a:t>
            </a:r>
          </a:p>
        </p:txBody>
      </p:sp>
      <p:sp>
        <p:nvSpPr>
          <p:cNvPr id="2" name="Title 1"/>
          <p:cNvSpPr>
            <a:spLocks noGrp="1"/>
          </p:cNvSpPr>
          <p:nvPr>
            <p:ph type="title"/>
          </p:nvPr>
        </p:nvSpPr>
        <p:spPr>
          <a:xfrm>
            <a:off x="914400" y="76201"/>
            <a:ext cx="7772400" cy="838200"/>
          </a:xfrm>
        </p:spPr>
        <p:txBody>
          <a:bodyPr>
            <a:noAutofit/>
          </a:bodyPr>
          <a:lstStyle/>
          <a:p>
            <a:r>
              <a:rPr lang="en-US" sz="2400" dirty="0"/>
              <a:t>Share a Presentation with Others Instantly </a:t>
            </a:r>
            <a:br>
              <a:rPr lang="en-US" sz="2400" dirty="0"/>
            </a:br>
            <a:r>
              <a:rPr lang="en-US" sz="2400" dirty="0">
                <a:solidFill>
                  <a:schemeClr val="tx2"/>
                </a:solidFill>
              </a:rPr>
              <a:t>Using Broadcast Slide Show in PowerPoint 2010</a:t>
            </a:r>
          </a:p>
        </p:txBody>
      </p:sp>
      <p:grpSp>
        <p:nvGrpSpPr>
          <p:cNvPr id="4" name="PPT Thumbnail"/>
          <p:cNvGrpSpPr/>
          <p:nvPr/>
        </p:nvGrpSpPr>
        <p:grpSpPr>
          <a:xfrm>
            <a:off x="5389119" y="2164375"/>
            <a:ext cx="3335782" cy="2590800"/>
            <a:chOff x="5843324" y="2191638"/>
            <a:chExt cx="2748882" cy="2279778"/>
          </a:xfrm>
        </p:grpSpPr>
        <p:pic>
          <p:nvPicPr>
            <p:cNvPr id="41" name="Picture 40" descr="ppt broadcast new thumbnai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38193" y="2191638"/>
              <a:ext cx="2554013" cy="2279778"/>
            </a:xfrm>
            <a:prstGeom prst="rect">
              <a:avLst/>
            </a:prstGeom>
            <a:scene3d>
              <a:camera prst="perspectiveHeroicExtremeLeftFacing">
                <a:rot lat="487347" lon="2067641" rev="21540000"/>
              </a:camera>
              <a:lightRig rig="threePt" dir="t"/>
            </a:scene3d>
          </p:spPr>
        </p:pic>
        <p:sp>
          <p:nvSpPr>
            <p:cNvPr id="20" name="TextBox 19"/>
            <p:cNvSpPr txBox="1"/>
            <p:nvPr/>
          </p:nvSpPr>
          <p:spPr>
            <a:xfrm>
              <a:off x="5843324" y="3870808"/>
              <a:ext cx="2152346" cy="322963"/>
            </a:xfrm>
            <a:prstGeom prst="rect">
              <a:avLst/>
            </a:prstGeom>
            <a:noFill/>
            <a:effectLst>
              <a:outerShdw blurRad="50800" dist="38100" dir="2700000" algn="tl" rotWithShape="0">
                <a:prstClr val="black">
                  <a:alpha val="40000"/>
                </a:prstClr>
              </a:outerShdw>
            </a:effectLst>
            <a:scene3d>
              <a:camera prst="perspectiveHeroicExtremeLeftFacing"/>
              <a:lightRig rig="threePt" dir="t"/>
            </a:scene3d>
          </p:spPr>
          <p:txBody>
            <a:bodyPr wrap="square" lIns="0" tIns="0" rIns="0" bIns="0" rtlCol="0">
              <a:spAutoFit/>
            </a:bodyPr>
            <a:lstStyle/>
            <a:p>
              <a:pPr algn="r" defTabSz="914363" rtl="0" fontAlgn="base">
                <a:lnSpc>
                  <a:spcPct val="90000"/>
                </a:lnSpc>
                <a:spcBef>
                  <a:spcPct val="0"/>
                </a:spcBef>
                <a:spcAft>
                  <a:spcPct val="0"/>
                </a:spcAft>
              </a:pPr>
              <a:r>
                <a:rPr lang="en-US" sz="1600" kern="1200" dirty="0">
                  <a:solidFill>
                    <a:prstClr val="white"/>
                  </a:solidFill>
                  <a:latin typeface="Segoe Semibold"/>
                  <a:ea typeface="+mn-ea"/>
                  <a:cs typeface="+mn-cs"/>
                </a:rPr>
                <a:t>PowerPoint Broadcast</a:t>
              </a:r>
              <a:br>
                <a:rPr lang="en-US" sz="1600" kern="1200" dirty="0">
                  <a:solidFill>
                    <a:prstClr val="white"/>
                  </a:solidFill>
                  <a:latin typeface="Segoe Semibold"/>
                  <a:ea typeface="+mn-ea"/>
                  <a:cs typeface="+mn-cs"/>
                </a:rPr>
              </a:br>
              <a:r>
                <a:rPr lang="en-US" sz="1050" kern="1200" dirty="0">
                  <a:solidFill>
                    <a:srgbClr val="FFFFFF">
                      <a:lumMod val="65000"/>
                    </a:srgbClr>
                  </a:solidFill>
                  <a:latin typeface="Segoe Semibold"/>
                  <a:ea typeface="+mn-ea"/>
                  <a:cs typeface="+mn-cs"/>
                </a:rPr>
                <a:t>(Click Image)</a:t>
              </a:r>
              <a:endParaRPr lang="en-US" sz="1600" kern="1200" dirty="0">
                <a:solidFill>
                  <a:srgbClr val="FFFFFF">
                    <a:lumMod val="65000"/>
                  </a:srgbClr>
                </a:solidFill>
                <a:latin typeface="Segoe Semibold"/>
                <a:ea typeface="+mn-ea"/>
                <a:cs typeface="+mn-cs"/>
              </a:endParaRPr>
            </a:p>
          </p:txBody>
        </p:sp>
      </p:grpSp>
      <p:grpSp>
        <p:nvGrpSpPr>
          <p:cNvPr id="5" name="Fadebox group"/>
          <p:cNvGrpSpPr/>
          <p:nvPr/>
        </p:nvGrpSpPr>
        <p:grpSpPr>
          <a:xfrm>
            <a:off x="358052" y="868975"/>
            <a:ext cx="8709748" cy="5650525"/>
            <a:chOff x="217126" y="1207475"/>
            <a:chExt cx="8709748" cy="5650525"/>
          </a:xfrm>
        </p:grpSpPr>
        <p:pic>
          <p:nvPicPr>
            <p:cNvPr id="27" name="Light fadebox 2" descr="light rounded fadebo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207475"/>
              <a:ext cx="8698274" cy="5650525"/>
            </a:xfrm>
            <a:prstGeom prst="rect">
              <a:avLst/>
            </a:prstGeom>
          </p:spPr>
        </p:pic>
        <p:pic>
          <p:nvPicPr>
            <p:cNvPr id="28" name="Light fadebox 2" descr="light rounded fadebo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126" y="1207475"/>
              <a:ext cx="8698274" cy="5650525"/>
            </a:xfrm>
            <a:prstGeom prst="rect">
              <a:avLst/>
            </a:prstGeom>
          </p:spPr>
        </p:pic>
      </p:grpSp>
      <p:grpSp>
        <p:nvGrpSpPr>
          <p:cNvPr id="6" name="PPT Broadcast screenshot"/>
          <p:cNvGrpSpPr/>
          <p:nvPr/>
        </p:nvGrpSpPr>
        <p:grpSpPr>
          <a:xfrm>
            <a:off x="745608" y="936606"/>
            <a:ext cx="7864992" cy="4958066"/>
            <a:chOff x="631308" y="1172531"/>
            <a:chExt cx="7864992" cy="4958066"/>
          </a:xfrm>
        </p:grpSpPr>
        <p:pic>
          <p:nvPicPr>
            <p:cNvPr id="36" name="Picture 2" descr="C:\W Drive Docs\Wilco Tech stuff\Various Projects\Diamond co-op projects\Office 14 Futures\Onramp\new screenshots for deck\PPT - Broadcast (Presenter) v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308" y="1172531"/>
              <a:ext cx="6611113" cy="4958066"/>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4000500" y="1878625"/>
              <a:ext cx="1905000"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defTabSz="914363" rtl="0">
                <a:defRPr/>
              </a:pPr>
              <a:r>
                <a:rPr lang="en-US" sz="1400" kern="1200" dirty="0">
                  <a:solidFill>
                    <a:srgbClr val="292929"/>
                  </a:solidFill>
                  <a:latin typeface="Segoe UI"/>
                  <a:ea typeface="+mn-ea"/>
                  <a:cs typeface="+mn-cs"/>
                </a:rPr>
                <a:t>Appearance to presenter on the PC</a:t>
              </a:r>
            </a:p>
          </p:txBody>
        </p:sp>
        <p:sp>
          <p:nvSpPr>
            <p:cNvPr id="35" name="TextBox 34"/>
            <p:cNvSpPr txBox="1"/>
            <p:nvPr/>
          </p:nvSpPr>
          <p:spPr>
            <a:xfrm>
              <a:off x="6438900" y="1497625"/>
              <a:ext cx="2057400"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defTabSz="914363" rtl="0">
                <a:defRPr/>
              </a:pPr>
              <a:r>
                <a:rPr lang="en-US" sz="1400" kern="1200" dirty="0">
                  <a:solidFill>
                    <a:srgbClr val="292929"/>
                  </a:solidFill>
                  <a:latin typeface="Segoe UI"/>
                  <a:ea typeface="+mn-ea"/>
                  <a:cs typeface="+mn-cs"/>
                </a:rPr>
                <a:t>Host on SharePoint or free internet service </a:t>
              </a:r>
            </a:p>
          </p:txBody>
        </p:sp>
      </p:grpSp>
      <p:grpSp>
        <p:nvGrpSpPr>
          <p:cNvPr id="9" name="PPT receiver screenshot"/>
          <p:cNvGrpSpPr/>
          <p:nvPr/>
        </p:nvGrpSpPr>
        <p:grpSpPr>
          <a:xfrm>
            <a:off x="4281166" y="2649514"/>
            <a:ext cx="4632857" cy="3477851"/>
            <a:chOff x="4166866" y="2885439"/>
            <a:chExt cx="4632857" cy="3477851"/>
          </a:xfrm>
        </p:grpSpPr>
        <p:pic>
          <p:nvPicPr>
            <p:cNvPr id="37" name="PPT receiver screenshot" descr="C:\W Drive Docs\Wilco Tech stuff\Various Projects\Diamond co-op projects\Office 14 Futures\Onramp\new screenshots for deck\PPT - Broadcast view (receiver) v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66866" y="2885439"/>
              <a:ext cx="4632857" cy="347785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31" name="TextBox 30"/>
            <p:cNvSpPr txBox="1"/>
            <p:nvPr/>
          </p:nvSpPr>
          <p:spPr>
            <a:xfrm>
              <a:off x="5117281" y="5629531"/>
              <a:ext cx="2057400"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defTabSz="914363" rtl="0">
                <a:defRPr/>
              </a:pPr>
              <a:r>
                <a:rPr lang="en-US" sz="1400" kern="1200" dirty="0">
                  <a:solidFill>
                    <a:srgbClr val="292929"/>
                  </a:solidFill>
                  <a:latin typeface="Segoe UI"/>
                  <a:ea typeface="+mn-ea"/>
                  <a:cs typeface="+mn-cs"/>
                </a:rPr>
                <a:t>Appearance to viewers through the browser</a:t>
              </a:r>
            </a:p>
          </p:txBody>
        </p:sp>
      </p:grpSp>
      <p:sp>
        <p:nvSpPr>
          <p:cNvPr id="40" name="Transparent cover trigger box"/>
          <p:cNvSpPr/>
          <p:nvPr/>
        </p:nvSpPr>
        <p:spPr bwMode="auto">
          <a:xfrm>
            <a:off x="457200" y="830875"/>
            <a:ext cx="8458200" cy="5372100"/>
          </a:xfrm>
          <a:prstGeom prst="rect">
            <a:avLst/>
          </a:prstGeom>
          <a:solidFill>
            <a:srgbClr val="BFBFBF">
              <a:alpha val="0"/>
            </a:srgbClr>
          </a:solidFill>
          <a:ln w="9525" cap="flat" cmpd="sng" algn="ctr">
            <a:noFill/>
            <a:prstDash val="solid"/>
            <a:round/>
            <a:headEnd type="none" w="med" len="med"/>
            <a:tailEnd type="none" w="med" len="med"/>
          </a:ln>
          <a:effectLst/>
        </p:spPr>
        <p:txBody>
          <a:bodyPr vert="horz" wrap="none" lIns="0" tIns="0" rIns="0" bIns="0" rtlCol="0" anchor="t" compatLnSpc="1">
            <a:noAutofit/>
          </a:bodyPr>
          <a:lstStyle/>
          <a:p>
            <a:pPr algn="ctr" rtl="0" fontAlgn="base">
              <a:spcBef>
                <a:spcPct val="0"/>
              </a:spcBef>
              <a:spcAft>
                <a:spcPct val="0"/>
              </a:spcAft>
            </a:pPr>
            <a:endParaRPr lang="en-US" b="1" kern="1200">
              <a:solidFill>
                <a:srgbClr val="FFFFFF">
                  <a:alpha val="100000"/>
                </a:srgbClr>
              </a:solidFill>
              <a:latin typeface="Segoe Semibold"/>
              <a:ea typeface="+mn-ea"/>
              <a:cs typeface="+mn-cs"/>
            </a:endParaRPr>
          </a:p>
        </p:txBody>
      </p:sp>
    </p:spTree>
    <p:extLst>
      <p:ext uri="{BB962C8B-B14F-4D97-AF65-F5344CB8AC3E}">
        <p14:creationId xmlns:p14="http://schemas.microsoft.com/office/powerpoint/2010/main" val="34137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Effect transition="in" filter="fade">
                                      <p:cBhvr>
                                        <p:cTn id="12" dur="1000"/>
                                        <p:tgtEl>
                                          <p:spTgt spid="6"/>
                                        </p:tgtEl>
                                      </p:cBhvr>
                                    </p:animEffect>
                                  </p:childTnLst>
                                </p:cTn>
                              </p:par>
                              <p:par>
                                <p:cTn id="13" presetID="35" presetClass="path" presetSubtype="0" accel="50000" decel="50000" fill="hold" nodeType="withEffect">
                                  <p:stCondLst>
                                    <p:cond delay="0"/>
                                  </p:stCondLst>
                                  <p:childTnLst>
                                    <p:animMotion origin="layout" path="M 0.27552 -0.14838 L -0.00104 0.00139 " pathEditMode="relative" rAng="0" ptsTypes="AA">
                                      <p:cBhvr>
                                        <p:cTn id="14" dur="1000" fill="hold"/>
                                        <p:tgtEl>
                                          <p:spTgt spid="6"/>
                                        </p:tgtEl>
                                        <p:attrNameLst>
                                          <p:attrName>ppt_x</p:attrName>
                                          <p:attrName>ppt_y</p:attrName>
                                        </p:attrNameLst>
                                      </p:cBhvr>
                                      <p:rCtr x="-13800" y="7500"/>
                                    </p:animMotion>
                                  </p:childTnLst>
                                </p:cTn>
                              </p:par>
                            </p:childTnLst>
                          </p:cTn>
                        </p:par>
                        <p:par>
                          <p:cTn id="15" fill="hold">
                            <p:stCondLst>
                              <p:cond delay="1000"/>
                            </p:stCondLst>
                            <p:childTnLst>
                              <p:par>
                                <p:cTn id="16" presetID="12" presetClass="entr" presetSubtype="8"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slide(fromLeft)">
                                      <p:cBhvr>
                                        <p:cTn id="18" dur="500"/>
                                        <p:tgtEl>
                                          <p:spTgt spid="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1" restart="whenNotActive" fill="hold" evtFilter="cancelBubble" nodeType="interactiveSeq">
                <p:stCondLst>
                  <p:cond evt="onClick" delay="0">
                    <p:tgtEl>
                      <p:spTgt spid="40"/>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hidden"/>
                                      </p:to>
                                    </p:set>
                                  </p:childTnLst>
                                </p:cTn>
                              </p:par>
                              <p:par>
                                <p:cTn id="26" presetID="12" presetClass="exit" presetSubtype="8" fill="hold" nodeType="withEffect">
                                  <p:stCondLst>
                                    <p:cond delay="0"/>
                                  </p:stCondLst>
                                  <p:childTnLst>
                                    <p:animEffect transition="out" filter="slide(fromLeft)">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53" presetClass="exit" presetSubtype="0" fill="hold" nodeType="afterEffect">
                                  <p:stCondLst>
                                    <p:cond delay="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63" presetClass="path" presetSubtype="0" accel="50000" decel="50000" fill="hold" nodeType="withEffect">
                                  <p:stCondLst>
                                    <p:cond delay="0"/>
                                  </p:stCondLst>
                                  <p:childTnLst>
                                    <p:animMotion origin="layout" path="M -1.94444E-6 2.59259E-6 L 0.27552 -0.14699 " pathEditMode="relative" rAng="0" ptsTypes="AA">
                                      <p:cBhvr>
                                        <p:cTn id="36" dur="500" fill="hold"/>
                                        <p:tgtEl>
                                          <p:spTgt spid="6"/>
                                        </p:tgtEl>
                                        <p:attrNameLst>
                                          <p:attrName>ppt_x</p:attrName>
                                          <p:attrName>ppt_y</p:attrName>
                                        </p:attrNameLst>
                                      </p:cBhvr>
                                      <p:rCtr x="13800" y="-7400"/>
                                    </p:animMotion>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0" grpId="0" animBg="1"/>
      <p:bldP spid="4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28600" y="1192825"/>
            <a:ext cx="8686800" cy="5562600"/>
            <a:chOff x="228600" y="1295400"/>
            <a:chExt cx="8686800" cy="5562600"/>
          </a:xfrm>
        </p:grpSpPr>
        <p:sp>
          <p:nvSpPr>
            <p:cNvPr id="8" name="Rectangle 7"/>
            <p:cNvSpPr/>
            <p:nvPr/>
          </p:nvSpPr>
          <p:spPr bwMode="auto">
            <a:xfrm flipV="1">
              <a:off x="228600" y="1295400"/>
              <a:ext cx="8686800" cy="55626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9" name="Rounded Rectangle 8"/>
            <p:cNvSpPr/>
            <p:nvPr/>
          </p:nvSpPr>
          <p:spPr bwMode="auto">
            <a:xfrm flipH="1">
              <a:off x="4876800" y="1892300"/>
              <a:ext cx="4038600" cy="46609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0" name="Rounded Rectangle 9"/>
            <p:cNvSpPr/>
            <p:nvPr/>
          </p:nvSpPr>
          <p:spPr bwMode="auto">
            <a:xfrm>
              <a:off x="228600" y="1892300"/>
              <a:ext cx="4038600" cy="46609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40" name="Rounded Rectangle 39"/>
          <p:cNvSpPr/>
          <p:nvPr/>
        </p:nvSpPr>
        <p:spPr bwMode="auto">
          <a:xfrm>
            <a:off x="457200" y="3021625"/>
            <a:ext cx="4343400" cy="1295400"/>
          </a:xfrm>
          <a:prstGeom prst="roundRect">
            <a:avLst>
              <a:gd name="adj" fmla="val 766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45" name="Rounded Rectangle 44"/>
          <p:cNvSpPr/>
          <p:nvPr/>
        </p:nvSpPr>
        <p:spPr bwMode="auto">
          <a:xfrm>
            <a:off x="457200" y="4469425"/>
            <a:ext cx="4343400" cy="1181100"/>
          </a:xfrm>
          <a:prstGeom prst="roundRect">
            <a:avLst>
              <a:gd name="adj" fmla="val 8312"/>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46" name="Rounded Rectangle 45"/>
          <p:cNvSpPr/>
          <p:nvPr/>
        </p:nvSpPr>
        <p:spPr bwMode="auto">
          <a:xfrm>
            <a:off x="457200" y="2031025"/>
            <a:ext cx="4343400" cy="8382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13" name="Potential Savings"/>
          <p:cNvSpPr/>
          <p:nvPr/>
        </p:nvSpPr>
        <p:spPr>
          <a:xfrm>
            <a:off x="533400" y="4517685"/>
            <a:ext cx="5334000" cy="1046440"/>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kern="1200" dirty="0">
                <a:solidFill>
                  <a:srgbClr val="FFC000"/>
                </a:solidFill>
                <a:ea typeface="+mn-ea"/>
                <a:cs typeface="+mn-cs"/>
              </a:rPr>
              <a:t>Potential savings/efficiency gains: </a:t>
            </a:r>
            <a:r>
              <a:rPr lang="en-US" sz="1400" dirty="0"/>
              <a:t>Spend less time wading through e-mail and more time on value-add activities.</a:t>
            </a:r>
          </a:p>
          <a:p>
            <a:pPr marL="0" lvl="1" defTabSz="-13873163" eaLnBrk="0" fontAlgn="base" hangingPunct="0">
              <a:spcBef>
                <a:spcPts val="600"/>
              </a:spcBef>
              <a:spcAft>
                <a:spcPct val="0"/>
              </a:spcAft>
              <a:buClr>
                <a:srgbClr val="EEECE1"/>
              </a:buClr>
              <a:buSzPct val="85000"/>
            </a:pPr>
            <a:r>
              <a:rPr lang="en-US" sz="1400" dirty="0">
                <a:solidFill>
                  <a:prstClr val="white"/>
                </a:solidFill>
              </a:rPr>
              <a:t>IT can worry less about i</a:t>
            </a:r>
            <a:r>
              <a:rPr lang="en-US" sz="1400" kern="1200" dirty="0">
                <a:solidFill>
                  <a:prstClr val="white"/>
                </a:solidFill>
                <a:ea typeface="+mn-ea"/>
                <a:cs typeface="+mn-cs"/>
              </a:rPr>
              <a:t>nformation leakages since Mail Tips help to prevent them.  </a:t>
            </a:r>
            <a:endParaRPr lang="en-US" sz="1500" kern="1200" dirty="0">
              <a:solidFill>
                <a:prstClr val="white"/>
              </a:solidFill>
              <a:ea typeface="+mn-ea"/>
              <a:cs typeface="+mn-cs"/>
            </a:endParaRPr>
          </a:p>
        </p:txBody>
      </p:sp>
      <p:sp>
        <p:nvSpPr>
          <p:cNvPr id="12" name="New Capability"/>
          <p:cNvSpPr/>
          <p:nvPr/>
        </p:nvSpPr>
        <p:spPr>
          <a:xfrm>
            <a:off x="495300" y="3048000"/>
            <a:ext cx="5334000" cy="1400383"/>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kern="1200" dirty="0">
                <a:solidFill>
                  <a:srgbClr val="FFC000"/>
                </a:solidFill>
                <a:ea typeface="+mn-ea"/>
                <a:cs typeface="+mn-cs"/>
              </a:rPr>
              <a:t>New </a:t>
            </a:r>
            <a:r>
              <a:rPr lang="en-US" sz="1500" dirty="0">
                <a:solidFill>
                  <a:srgbClr val="FFC000"/>
                </a:solidFill>
              </a:rPr>
              <a:t>Conversation Management Tools: </a:t>
            </a:r>
            <a:r>
              <a:rPr lang="en-US" sz="1400" i="1" dirty="0">
                <a:solidFill>
                  <a:srgbClr val="FFE199"/>
                </a:solidFill>
              </a:rPr>
              <a:t>Conversation View, Clean Up, and Ignore </a:t>
            </a:r>
            <a:r>
              <a:rPr lang="en-US" sz="1400" dirty="0"/>
              <a:t>remove duplicate information and act like a mute button for the inbox. </a:t>
            </a:r>
            <a:r>
              <a:rPr lang="en-US" sz="1400" i="1" dirty="0">
                <a:solidFill>
                  <a:srgbClr val="FFE199"/>
                </a:solidFill>
                <a:cs typeface="Arial" pitchFamily="34" charset="0"/>
              </a:rPr>
              <a:t>Mail Tips </a:t>
            </a:r>
            <a:r>
              <a:rPr lang="en-US" sz="1400" dirty="0">
                <a:cs typeface="Arial" pitchFamily="34" charset="0"/>
              </a:rPr>
              <a:t>provide </a:t>
            </a:r>
            <a:r>
              <a:rPr lang="en-US" sz="1400" dirty="0"/>
              <a:t>notification before sending to a group or individual outside the organization, a large distribution list, someone who is out of office, etc.</a:t>
            </a:r>
            <a:br>
              <a:rPr lang="en-US" sz="1400" dirty="0"/>
            </a:br>
            <a:endParaRPr lang="en-US" sz="1400" kern="1200" dirty="0">
              <a:solidFill>
                <a:prstClr val="white"/>
              </a:solidFill>
              <a:ea typeface="+mn-ea"/>
              <a:cs typeface="+mn-cs"/>
            </a:endParaRPr>
          </a:p>
        </p:txBody>
      </p:sp>
      <p:sp>
        <p:nvSpPr>
          <p:cNvPr id="14" name="Challenge"/>
          <p:cNvSpPr/>
          <p:nvPr/>
        </p:nvSpPr>
        <p:spPr>
          <a:xfrm>
            <a:off x="495301" y="2061505"/>
            <a:ext cx="5105399" cy="754053"/>
          </a:xfrm>
          <a:prstGeom prst="rect">
            <a:avLst/>
          </a:prstGeom>
        </p:spPr>
        <p:txBody>
          <a:bodyPr wrap="square">
            <a:spAutoFit/>
          </a:bodyPr>
          <a:lstStyle/>
          <a:p>
            <a:pPr marL="0" lvl="1" algn="l" defTabSz="-13873163" rtl="0" eaLnBrk="0" fontAlgn="base" hangingPunct="0">
              <a:spcBef>
                <a:spcPct val="30000"/>
              </a:spcBef>
              <a:spcAft>
                <a:spcPct val="0"/>
              </a:spcAft>
              <a:buClr>
                <a:srgbClr val="EEECE1"/>
              </a:buClr>
              <a:buSzPct val="85000"/>
            </a:pPr>
            <a:r>
              <a:rPr lang="en-US" sz="1500" kern="1200" dirty="0">
                <a:solidFill>
                  <a:srgbClr val="FFC000"/>
                </a:solidFill>
                <a:ea typeface="+mn-ea"/>
                <a:cs typeface="+mn-cs"/>
              </a:rPr>
              <a:t>Challenge: </a:t>
            </a:r>
            <a:r>
              <a:rPr lang="en-US" sz="1400" kern="1200" dirty="0">
                <a:solidFill>
                  <a:prstClr val="white"/>
                </a:solidFill>
                <a:ea typeface="+mn-ea"/>
                <a:cs typeface="+mn-cs"/>
              </a:rPr>
              <a:t>The average worker receives large volumes of </a:t>
            </a:r>
            <a:br>
              <a:rPr lang="en-US" sz="1400" kern="1200" dirty="0">
                <a:solidFill>
                  <a:prstClr val="white"/>
                </a:solidFill>
                <a:ea typeface="+mn-ea"/>
                <a:cs typeface="+mn-cs"/>
              </a:rPr>
            </a:br>
            <a:r>
              <a:rPr lang="en-US" sz="1400" kern="1200" dirty="0">
                <a:solidFill>
                  <a:prstClr val="white"/>
                </a:solidFill>
                <a:ea typeface="+mn-ea"/>
                <a:cs typeface="+mn-cs"/>
              </a:rPr>
              <a:t>e-mail every day, making it time consuming to stay organized and up-do-date and find information when it’s needed.</a:t>
            </a:r>
          </a:p>
        </p:txBody>
      </p:sp>
      <p:sp>
        <p:nvSpPr>
          <p:cNvPr id="21" name="Work Together"/>
          <p:cNvSpPr/>
          <p:nvPr/>
        </p:nvSpPr>
        <p:spPr>
          <a:xfrm>
            <a:off x="457200" y="1497625"/>
            <a:ext cx="2356479" cy="341632"/>
          </a:xfrm>
          <a:prstGeom prst="rect">
            <a:avLst/>
          </a:prstGeom>
        </p:spPr>
        <p:txBody>
          <a:bodyPr wrap="non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latin typeface="Arial" charset="0"/>
                <a:ea typeface="+mn-ea"/>
                <a:cs typeface="+mn-cs"/>
              </a:rPr>
              <a:t>Work Better Together</a:t>
            </a:r>
          </a:p>
        </p:txBody>
      </p:sp>
      <p:sp>
        <p:nvSpPr>
          <p:cNvPr id="22" name="Title 1"/>
          <p:cNvSpPr>
            <a:spLocks noGrp="1"/>
          </p:cNvSpPr>
          <p:nvPr>
            <p:ph type="title"/>
          </p:nvPr>
        </p:nvSpPr>
        <p:spPr/>
        <p:txBody>
          <a:bodyPr>
            <a:noAutofit/>
          </a:bodyPr>
          <a:lstStyle/>
          <a:p>
            <a:r>
              <a:rPr lang="en-US" sz="3200" dirty="0"/>
              <a:t>Take Control of Your E-mail and Calendar</a:t>
            </a:r>
            <a:r>
              <a:rPr lang="en-US" sz="4400" dirty="0"/>
              <a:t/>
            </a:r>
            <a:br>
              <a:rPr lang="en-US" sz="4400" dirty="0"/>
            </a:br>
            <a:r>
              <a:rPr lang="en-US" sz="2400" dirty="0">
                <a:solidFill>
                  <a:schemeClr val="tx2"/>
                </a:solidFill>
              </a:rPr>
              <a:t>W</a:t>
            </a:r>
            <a:r>
              <a:rPr sz="2400" dirty="0">
                <a:solidFill>
                  <a:schemeClr val="tx2"/>
                </a:solidFill>
              </a:rPr>
              <a:t>ith New Shortcuts and Views in </a:t>
            </a:r>
            <a:r>
              <a:rPr lang="en-US" sz="2400" dirty="0">
                <a:solidFill>
                  <a:schemeClr val="tx2"/>
                </a:solidFill>
              </a:rPr>
              <a:t>Outlook 2010</a:t>
            </a:r>
          </a:p>
        </p:txBody>
      </p:sp>
      <p:grpSp>
        <p:nvGrpSpPr>
          <p:cNvPr id="3" name="Group 73"/>
          <p:cNvGrpSpPr/>
          <p:nvPr/>
        </p:nvGrpSpPr>
        <p:grpSpPr>
          <a:xfrm>
            <a:off x="6374748" y="1935803"/>
            <a:ext cx="2136954" cy="3611807"/>
            <a:chOff x="6374748" y="1935803"/>
            <a:chExt cx="2136954" cy="3611807"/>
          </a:xfrm>
          <a:scene3d>
            <a:camera prst="perspectiveHeroicExtremeLeftFacing">
              <a:rot lat="487347" lon="2067641" rev="21540000"/>
            </a:camera>
            <a:lightRig rig="threePt" dir="t"/>
          </a:scene3d>
        </p:grpSpPr>
        <p:pic>
          <p:nvPicPr>
            <p:cNvPr id="73" name="Picture 4" descr="C:\DOCUME~1\Paul\LOCALS~1\Temp\GrvTempw5hdhpj9gzkxpchakpg21\C\Outlook - Conversation Vie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4748" y="1935803"/>
              <a:ext cx="2107771" cy="1547579"/>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72" name="Picture 3" descr="C:\DOCUME~1\Paul\LOCALS~1\Temp\GrvTempw5hdhpj9gzkxpchakpg21\C\Outlook-MailTipsOOF and External CloseU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283205"/>
              <a:ext cx="2110902" cy="854673"/>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20" name="TextBox 19"/>
            <p:cNvSpPr txBox="1"/>
            <p:nvPr/>
          </p:nvSpPr>
          <p:spPr>
            <a:xfrm>
              <a:off x="6401232" y="3550124"/>
              <a:ext cx="2081287" cy="3323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400" kern="1200" dirty="0">
                  <a:solidFill>
                    <a:prstClr val="white"/>
                  </a:solidFill>
                  <a:latin typeface="Segoe Semibold"/>
                  <a:ea typeface="+mn-ea"/>
                  <a:cs typeface="+mn-cs"/>
                </a:rPr>
                <a:t>Conversation View</a:t>
              </a:r>
              <a:br>
                <a:rPr lang="en-US" sz="1400" kern="1200" dirty="0">
                  <a:solidFill>
                    <a:prstClr val="white"/>
                  </a:solidFill>
                  <a:latin typeface="Segoe Semibold"/>
                  <a:ea typeface="+mn-ea"/>
                  <a:cs typeface="+mn-cs"/>
                </a:rPr>
              </a:br>
              <a:r>
                <a:rPr lang="en-US" sz="1000" dirty="0">
                  <a:solidFill>
                    <a:schemeClr val="tx1">
                      <a:lumMod val="65000"/>
                    </a:schemeClr>
                  </a:solidFill>
                </a:rPr>
                <a:t>(Click Image)</a:t>
              </a:r>
              <a:endParaRPr lang="en-US" sz="1400" u="sng" kern="1200" dirty="0">
                <a:solidFill>
                  <a:srgbClr val="4F81BD"/>
                </a:solidFill>
                <a:latin typeface="Segoe Semibold"/>
                <a:ea typeface="+mn-ea"/>
                <a:cs typeface="+mn-cs"/>
              </a:endParaRPr>
            </a:p>
          </p:txBody>
        </p:sp>
        <p:sp>
          <p:nvSpPr>
            <p:cNvPr id="17" name="TextBox 16"/>
            <p:cNvSpPr txBox="1"/>
            <p:nvPr/>
          </p:nvSpPr>
          <p:spPr>
            <a:xfrm>
              <a:off x="6391073" y="5215211"/>
              <a:ext cx="2110902" cy="3323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400" kern="1200" dirty="0" err="1">
                  <a:solidFill>
                    <a:prstClr val="white"/>
                  </a:solidFill>
                  <a:latin typeface="Segoe Semibold"/>
                  <a:ea typeface="+mn-ea"/>
                  <a:cs typeface="+mn-cs"/>
                </a:rPr>
                <a:t>MailTips</a:t>
              </a:r>
              <a:r>
                <a:rPr lang="en-US" sz="1400" kern="1200" dirty="0">
                  <a:solidFill>
                    <a:prstClr val="white"/>
                  </a:solidFill>
                  <a:latin typeface="Segoe Semibold"/>
                  <a:ea typeface="+mn-ea"/>
                  <a:cs typeface="+mn-cs"/>
                </a:rPr>
                <a:t/>
              </a:r>
              <a:br>
                <a:rPr lang="en-US" sz="1400" kern="1200" dirty="0">
                  <a:solidFill>
                    <a:prstClr val="white"/>
                  </a:solidFill>
                  <a:latin typeface="Segoe Semibold"/>
                  <a:ea typeface="+mn-ea"/>
                  <a:cs typeface="+mn-cs"/>
                </a:rPr>
              </a:br>
              <a:r>
                <a:rPr lang="en-US" sz="1000" dirty="0">
                  <a:solidFill>
                    <a:schemeClr val="tx1">
                      <a:lumMod val="65000"/>
                    </a:schemeClr>
                  </a:solidFill>
                </a:rPr>
                <a:t>(Click Image)</a:t>
              </a:r>
              <a:endParaRPr lang="en-US" sz="1400" u="sng" kern="1200" dirty="0">
                <a:solidFill>
                  <a:srgbClr val="4F81BD"/>
                </a:solidFill>
                <a:latin typeface="Segoe Semibold"/>
                <a:ea typeface="+mn-ea"/>
                <a:cs typeface="+mn-cs"/>
              </a:endParaRPr>
            </a:p>
          </p:txBody>
        </p:sp>
      </p:grpSp>
      <p:pic>
        <p:nvPicPr>
          <p:cNvPr id="75" name="Scenario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7260" y="3924300"/>
            <a:ext cx="1893392" cy="1893392"/>
          </a:xfrm>
          <a:prstGeom prst="rect">
            <a:avLst/>
          </a:prstGeom>
        </p:spPr>
      </p:pic>
      <p:pic>
        <p:nvPicPr>
          <p:cNvPr id="76" name="Screenshot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84246" y="1746389"/>
            <a:ext cx="1976608" cy="1862573"/>
          </a:xfrm>
          <a:prstGeom prst="rect">
            <a:avLst/>
          </a:prstGeom>
        </p:spPr>
      </p:pic>
      <p:grpSp>
        <p:nvGrpSpPr>
          <p:cNvPr id="4" name="Group 62"/>
          <p:cNvGrpSpPr/>
          <p:nvPr/>
        </p:nvGrpSpPr>
        <p:grpSpPr>
          <a:xfrm>
            <a:off x="217126" y="1104900"/>
            <a:ext cx="8709748" cy="5650525"/>
            <a:chOff x="217126" y="1207475"/>
            <a:chExt cx="8709748" cy="5650525"/>
          </a:xfrm>
        </p:grpSpPr>
        <p:pic>
          <p:nvPicPr>
            <p:cNvPr id="61" name="Light fadebox 2" descr="light rounded fadebo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1207475"/>
              <a:ext cx="8698274" cy="5650525"/>
            </a:xfrm>
            <a:prstGeom prst="rect">
              <a:avLst/>
            </a:prstGeom>
          </p:spPr>
        </p:pic>
        <p:pic>
          <p:nvPicPr>
            <p:cNvPr id="62" name="Light fadebox 2" descr="light rounded fadebo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126" y="1207475"/>
              <a:ext cx="8698274" cy="5650525"/>
            </a:xfrm>
            <a:prstGeom prst="rect">
              <a:avLst/>
            </a:prstGeom>
          </p:spPr>
        </p:pic>
      </p:grpSp>
      <p:grpSp>
        <p:nvGrpSpPr>
          <p:cNvPr id="5" name="Mail tips Screenshot"/>
          <p:cNvGrpSpPr/>
          <p:nvPr/>
        </p:nvGrpSpPr>
        <p:grpSpPr>
          <a:xfrm>
            <a:off x="433185" y="1982686"/>
            <a:ext cx="8396287" cy="3241730"/>
            <a:chOff x="442913" y="1301750"/>
            <a:chExt cx="8396287" cy="3241730"/>
          </a:xfrm>
        </p:grpSpPr>
        <p:grpSp>
          <p:nvGrpSpPr>
            <p:cNvPr id="6" name="Group 43"/>
            <p:cNvGrpSpPr/>
            <p:nvPr/>
          </p:nvGrpSpPr>
          <p:grpSpPr>
            <a:xfrm>
              <a:off x="442913" y="1301750"/>
              <a:ext cx="8026400" cy="3241730"/>
              <a:chOff x="385763" y="1416050"/>
              <a:chExt cx="8026400" cy="3241730"/>
            </a:xfrm>
          </p:grpSpPr>
          <p:pic>
            <p:nvPicPr>
              <p:cNvPr id="49" name="Picture 3" descr="C:\DOCUME~1\Paul\LOCALS~1\Temp\GrvTempw5hdhpj9gzkxpchakpg21\C\Outlook-MailTipsOOF and External CloseUp.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763" y="1416050"/>
                <a:ext cx="8026400" cy="3241730"/>
              </a:xfrm>
              <a:prstGeom prst="rect">
                <a:avLst/>
              </a:prstGeom>
              <a:ln>
                <a:noFill/>
              </a:ln>
              <a:effectLst>
                <a:outerShdw blurRad="292100" dist="139700" dir="2700000" algn="tl" rotWithShape="0">
                  <a:srgbClr val="333333">
                    <a:alpha val="65000"/>
                  </a:srgbClr>
                </a:outerShdw>
              </a:effectLst>
            </p:spPr>
          </p:pic>
          <p:pic>
            <p:nvPicPr>
              <p:cNvPr id="57" name="Picture 3" descr="C:\DOCUME~1\Paul\LOCALS~1\Temp\GrvTempw5hdhpj9gzkxpchakpg21\C\Outlook-MailTipsOOF and External CloseUp.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4825" y="2571750"/>
                <a:ext cx="4029075" cy="152400"/>
              </a:xfrm>
              <a:prstGeom prst="rect">
                <a:avLst/>
              </a:prstGeom>
              <a:noFill/>
            </p:spPr>
          </p:pic>
          <p:pic>
            <p:nvPicPr>
              <p:cNvPr id="63" name="Picture 3" descr="C:\DOCUME~1\Paul\LOCALS~1\Temp\GrvTempw5hdhpj9gzkxpchakpg21\C\Outlook-MailTipsOOF and External CloseUp.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76450" y="2962275"/>
                <a:ext cx="1552575" cy="104775"/>
              </a:xfrm>
              <a:prstGeom prst="rect">
                <a:avLst/>
              </a:prstGeom>
              <a:noFill/>
            </p:spPr>
          </p:pic>
        </p:grpSp>
        <p:sp>
          <p:nvSpPr>
            <p:cNvPr id="44" name="TextBox 43"/>
            <p:cNvSpPr txBox="1"/>
            <p:nvPr/>
          </p:nvSpPr>
          <p:spPr>
            <a:xfrm>
              <a:off x="7467600" y="2761225"/>
              <a:ext cx="1371600" cy="4572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err="1">
                  <a:solidFill>
                    <a:prstClr val="black"/>
                  </a:solidFill>
                  <a:latin typeface="Segoe Semibold"/>
                  <a:ea typeface="+mn-ea"/>
                  <a:cs typeface="+mn-cs"/>
                </a:rPr>
                <a:t>MailTips</a:t>
              </a:r>
              <a:endParaRPr lang="en-US" sz="1400" kern="1200" dirty="0">
                <a:solidFill>
                  <a:prstClr val="black"/>
                </a:solidFill>
                <a:latin typeface="Segoe Semibold"/>
                <a:ea typeface="+mn-ea"/>
                <a:cs typeface="+mn-cs"/>
              </a:endParaRPr>
            </a:p>
          </p:txBody>
        </p:sp>
      </p:grpSp>
      <p:pic>
        <p:nvPicPr>
          <p:cNvPr id="64" name="mekerr@hotmail.com" descr="C:\DOCUME~1\Paul\LOCALS~1\Temp\GrvTempw5hdhpj9gzkxpchakpg21\C\Outlook-MailTipsOOF and External CloseUp.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23872" y="3509861"/>
            <a:ext cx="962025" cy="133350"/>
          </a:xfrm>
          <a:prstGeom prst="rect">
            <a:avLst/>
          </a:prstGeom>
          <a:noFill/>
        </p:spPr>
      </p:pic>
      <p:pic>
        <p:nvPicPr>
          <p:cNvPr id="65" name="Mail tip" descr="C:\DOCUME~1\Paul\LOCALS~1\Temp\GrvTempw5hdhpj9gzkxpchakpg21\C\Outlook-MailTipsOOF and External CloseUp.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3197" y="3109811"/>
            <a:ext cx="3467100" cy="161925"/>
          </a:xfrm>
          <a:prstGeom prst="rect">
            <a:avLst/>
          </a:prstGeom>
          <a:noFill/>
        </p:spPr>
      </p:pic>
      <p:sp>
        <p:nvSpPr>
          <p:cNvPr id="69" name="Arc 68"/>
          <p:cNvSpPr/>
          <p:nvPr/>
        </p:nvSpPr>
        <p:spPr bwMode="auto">
          <a:xfrm>
            <a:off x="460003" y="3062185"/>
            <a:ext cx="3702219" cy="247651"/>
          </a:xfrm>
          <a:prstGeom prst="arc">
            <a:avLst>
              <a:gd name="adj1" fmla="val 14612533"/>
              <a:gd name="adj2" fmla="val 14390484"/>
            </a:avLst>
          </a:prstGeom>
          <a:noFill/>
          <a:ln w="19050" cap="rnd" cmpd="sng" algn="ctr">
            <a:gradFill flip="none" rotWithShape="1">
              <a:gsLst>
                <a:gs pos="0">
                  <a:srgbClr val="FF0000"/>
                </a:gs>
                <a:gs pos="50000">
                  <a:srgbClr val="FF0000"/>
                </a:gs>
                <a:gs pos="100000">
                  <a:srgbClr val="FF0000">
                    <a:alpha val="0"/>
                  </a:srgbClr>
                </a:gs>
              </a:gsLst>
              <a:lin ang="13200000" scaled="0"/>
              <a:tileRect/>
            </a:gradFill>
            <a:prstDash val="solid"/>
            <a:round/>
            <a:headEnd type="none" w="sm" len="sm"/>
            <a:tailEnd type="none" w="sm" len="sm"/>
          </a:ln>
          <a:effectLst/>
        </p:spPr>
        <p:txBody>
          <a:bodyPr vert="horz" wrap="none" lIns="0" tIns="0" rIns="0" bIns="0" rtlCol="0" anchor="t" compatLnSpc="1">
            <a:noAutofit/>
          </a:bodyPr>
          <a:lstStyle/>
          <a:p>
            <a:pPr algn="ctr" rtl="0" fontAlgn="base">
              <a:spcBef>
                <a:spcPct val="0"/>
              </a:spcBef>
              <a:spcAft>
                <a:spcPct val="0"/>
              </a:spcAft>
            </a:pPr>
            <a:endParaRPr lang="en-US" b="1" kern="1200">
              <a:solidFill>
                <a:prstClr val="white">
                  <a:alpha val="100000"/>
                </a:prstClr>
              </a:solidFill>
              <a:latin typeface="Segoe Semibold"/>
              <a:ea typeface="+mn-ea"/>
              <a:cs typeface="+mn-cs"/>
            </a:endParaRPr>
          </a:p>
        </p:txBody>
      </p:sp>
      <p:pic>
        <p:nvPicPr>
          <p:cNvPr id="70" name="Picture 7" descr="S:\InternalBin\ResourceDVD\DVD_ART34\Artwork_Imagery\Shapes\Arrows\Black 20 percent opaque\double headed arrow 0b faded.png"/>
          <p:cNvPicPr>
            <a:picLocks noChangeAspect="1" noChangeArrowheads="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3372521">
            <a:off x="2773198" y="3597690"/>
            <a:ext cx="616394" cy="527775"/>
          </a:xfrm>
          <a:prstGeom prst="rect">
            <a:avLst/>
          </a:prstGeom>
          <a:noFill/>
        </p:spPr>
      </p:pic>
      <p:pic>
        <p:nvPicPr>
          <p:cNvPr id="71" name="Picture 7" descr="S:\InternalBin\ResourceDVD\DVD_ART34\Artwork_Imagery\Shapes\Arrows\Black 20 percent opaque\double headed arrow 0b faded.png"/>
          <p:cNvPicPr>
            <a:picLocks noChangeAspect="1" noChangeArrowheads="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7908584">
            <a:off x="3209017" y="2640936"/>
            <a:ext cx="616394" cy="527775"/>
          </a:xfrm>
          <a:prstGeom prst="rect">
            <a:avLst/>
          </a:prstGeom>
          <a:noFill/>
        </p:spPr>
      </p:pic>
      <p:grpSp>
        <p:nvGrpSpPr>
          <p:cNvPr id="7" name="Outlook Screenshot"/>
          <p:cNvGrpSpPr/>
          <p:nvPr/>
        </p:nvGrpSpPr>
        <p:grpSpPr>
          <a:xfrm>
            <a:off x="856844" y="1044571"/>
            <a:ext cx="7168677" cy="5320967"/>
            <a:chOff x="856844" y="1044571"/>
            <a:chExt cx="7168677" cy="5320967"/>
          </a:xfrm>
        </p:grpSpPr>
        <p:pic>
          <p:nvPicPr>
            <p:cNvPr id="79" name="Picture 6" descr="C:\DOCUME~1\Paul\LOCALS~1\Temp\GrvTempw5hdhpj9gzkxpchakpg21\C\Outlook - Date View.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56844" y="1105233"/>
              <a:ext cx="7168677" cy="5260305"/>
            </a:xfrm>
            <a:prstGeom prst="rect">
              <a:avLst/>
            </a:prstGeom>
            <a:ln>
              <a:noFill/>
            </a:ln>
            <a:effectLst>
              <a:outerShdw blurRad="292100" dist="139700" dir="2700000" algn="tl" rotWithShape="0">
                <a:srgbClr val="333333">
                  <a:alpha val="65000"/>
                </a:srgbClr>
              </a:outerShdw>
            </a:effectLst>
          </p:spPr>
        </p:pic>
        <p:sp>
          <p:nvSpPr>
            <p:cNvPr id="67" name="TextBox 66"/>
            <p:cNvSpPr txBox="1"/>
            <p:nvPr/>
          </p:nvSpPr>
          <p:spPr>
            <a:xfrm>
              <a:off x="2160657" y="1044571"/>
              <a:ext cx="1562100"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defRPr/>
              </a:pPr>
              <a:r>
                <a:rPr lang="en-US" sz="1400" dirty="0">
                  <a:solidFill>
                    <a:schemeClr val="bg1"/>
                  </a:solidFill>
                  <a:cs typeface="Arial" pitchFamily="34" charset="0"/>
                </a:rPr>
                <a:t>Ignore and Clean Up</a:t>
              </a:r>
            </a:p>
          </p:txBody>
        </p:sp>
      </p:grpSp>
      <p:pic>
        <p:nvPicPr>
          <p:cNvPr id="80" name="Conversation View box" descr="C:\DOCUME~1\Paul\LOCALS~1\Temp\GrvTempw5hdhpj9gzkxpchakpg21\C\Outlook - Conversation View.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53397" y="2288837"/>
            <a:ext cx="1895475" cy="3835738"/>
          </a:xfrm>
          <a:prstGeom prst="rect">
            <a:avLst/>
          </a:prstGeom>
          <a:noFill/>
        </p:spPr>
      </p:pic>
      <p:sp>
        <p:nvSpPr>
          <p:cNvPr id="68" name="TextBox 67"/>
          <p:cNvSpPr txBox="1"/>
          <p:nvPr/>
        </p:nvSpPr>
        <p:spPr>
          <a:xfrm>
            <a:off x="608081" y="3578221"/>
            <a:ext cx="1763643"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defRPr/>
            </a:pPr>
            <a:r>
              <a:rPr lang="en-US" sz="1400" dirty="0">
                <a:solidFill>
                  <a:schemeClr val="bg1"/>
                </a:solidFill>
                <a:cs typeface="Arial" pitchFamily="34" charset="0"/>
              </a:rPr>
              <a:t>Shrink your inbox</a:t>
            </a:r>
          </a:p>
        </p:txBody>
      </p:sp>
      <p:sp>
        <p:nvSpPr>
          <p:cNvPr id="78" name="TextBox 77"/>
          <p:cNvSpPr txBox="1"/>
          <p:nvPr/>
        </p:nvSpPr>
        <p:spPr>
          <a:xfrm>
            <a:off x="647700" y="2438400"/>
            <a:ext cx="1712981" cy="64008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defRPr/>
            </a:pPr>
            <a:r>
              <a:rPr lang="en-US" sz="1400" dirty="0">
                <a:solidFill>
                  <a:schemeClr val="bg1"/>
                </a:solidFill>
                <a:cs typeface="Arial" pitchFamily="34" charset="0"/>
              </a:rPr>
              <a:t>Conversation View</a:t>
            </a:r>
          </a:p>
        </p:txBody>
      </p:sp>
      <p:sp>
        <p:nvSpPr>
          <p:cNvPr id="51" name="TextBox 50"/>
          <p:cNvSpPr txBox="1"/>
          <p:nvPr/>
        </p:nvSpPr>
        <p:spPr>
          <a:xfrm>
            <a:off x="4762500" y="4610100"/>
            <a:ext cx="1485900" cy="476726"/>
          </a:xfrm>
          <a:prstGeom prst="roundRect">
            <a:avLst/>
          </a:prstGeom>
          <a:solidFill>
            <a:srgbClr val="FFC000">
              <a:alpha val="36078"/>
            </a:srgbClr>
          </a:solidFill>
        </p:spPr>
        <p:txBody>
          <a:bodyPr wrap="square" lIns="0" tIns="0" rIns="0" bIns="0" rtlCol="0">
            <a:spAutoFit/>
          </a:bodyPr>
          <a:lstStyle/>
          <a:p>
            <a:pPr algn="ctr"/>
            <a:r>
              <a:rPr lang="en-US" sz="1400" dirty="0">
                <a:solidFill>
                  <a:srgbClr val="FF0000"/>
                </a:solidFill>
              </a:rPr>
              <a:t>Click here to minimize</a:t>
            </a:r>
          </a:p>
        </p:txBody>
      </p:sp>
      <p:pic>
        <p:nvPicPr>
          <p:cNvPr id="82" name="Scenario Invisible Cover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48174" y="1162050"/>
            <a:ext cx="4467225" cy="5116707"/>
          </a:xfrm>
          <a:prstGeom prst="rect">
            <a:avLst/>
          </a:prstGeom>
        </p:spPr>
      </p:pic>
      <p:cxnSp>
        <p:nvCxnSpPr>
          <p:cNvPr id="84" name="Straight Connector 83"/>
          <p:cNvCxnSpPr/>
          <p:nvPr/>
        </p:nvCxnSpPr>
        <p:spPr>
          <a:xfrm>
            <a:off x="3105150" y="24384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49"/>
          <p:cNvGrpSpPr/>
          <p:nvPr/>
        </p:nvGrpSpPr>
        <p:grpSpPr>
          <a:xfrm>
            <a:off x="1247775" y="2809875"/>
            <a:ext cx="1676400" cy="304800"/>
            <a:chOff x="2952750" y="2066925"/>
            <a:chExt cx="1676400" cy="304800"/>
          </a:xfrm>
        </p:grpSpPr>
        <p:sp>
          <p:nvSpPr>
            <p:cNvPr id="47" name="Right Arrow 46"/>
            <p:cNvSpPr/>
            <p:nvPr/>
          </p:nvSpPr>
          <p:spPr bwMode="auto">
            <a:xfrm>
              <a:off x="3219450" y="2066925"/>
              <a:ext cx="1219200" cy="304800"/>
            </a:xfrm>
            <a:prstGeom prst="rightArrow">
              <a:avLst/>
            </a:prstGeom>
            <a:solidFill>
              <a:srgbClr val="FFC000">
                <a:alpha val="50196"/>
              </a:srgb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8" name="Rectangle 47"/>
            <p:cNvSpPr/>
            <p:nvPr/>
          </p:nvSpPr>
          <p:spPr>
            <a:xfrm>
              <a:off x="2952750" y="2095500"/>
              <a:ext cx="1676400" cy="230832"/>
            </a:xfrm>
            <a:prstGeom prst="rect">
              <a:avLst/>
            </a:prstGeom>
          </p:spPr>
          <p:txBody>
            <a:bodyPr wrap="square">
              <a:spAutoFit/>
            </a:bodyPr>
            <a:lstStyle/>
            <a:p>
              <a:pPr algn="ctr"/>
              <a:r>
                <a:rPr lang="en-US" sz="900" dirty="0">
                  <a:solidFill>
                    <a:srgbClr val="FF0000"/>
                  </a:solidFill>
                  <a:cs typeface="Arial" pitchFamily="34" charset="0"/>
                </a:rPr>
                <a:t>(click to change view)</a:t>
              </a:r>
              <a:endParaRPr lang="en-US" sz="900" dirty="0">
                <a:solidFill>
                  <a:srgbClr val="FF0000"/>
                </a:solidFill>
              </a:endParaRPr>
            </a:p>
          </p:txBody>
        </p:sp>
      </p:grpSp>
    </p:spTree>
    <p:extLst>
      <p:ext uri="{BB962C8B-B14F-4D97-AF65-F5344CB8AC3E}">
        <p14:creationId xmlns:p14="http://schemas.microsoft.com/office/powerpoint/2010/main" val="180390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par>
                                <p:cTn id="13" presetID="35" presetClass="path" presetSubtype="0" accel="50000" decel="50000" fill="hold" nodeType="withEffect">
                                  <p:stCondLst>
                                    <p:cond delay="0"/>
                                  </p:stCondLst>
                                  <p:childTnLst>
                                    <p:animMotion origin="layout" path="M 0.29896 0.17454 L -0.00208 -0.00139 " pathEditMode="relative" rAng="0" ptsTypes="AA">
                                      <p:cBhvr>
                                        <p:cTn id="14" dur="1000" fill="hold"/>
                                        <p:tgtEl>
                                          <p:spTgt spid="5"/>
                                        </p:tgtEl>
                                        <p:attrNameLst>
                                          <p:attrName>ppt_x</p:attrName>
                                          <p:attrName>ppt_y</p:attrName>
                                        </p:attrNameLst>
                                      </p:cBhvr>
                                      <p:rCtr x="-15100" y="-8800"/>
                                    </p:animMotion>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2000"/>
                                        <p:tgtEl>
                                          <p:spTgt spid="64"/>
                                        </p:tgtEl>
                                      </p:cBhvr>
                                    </p:animEffect>
                                  </p:childTnLst>
                                </p:cTn>
                              </p:par>
                              <p:par>
                                <p:cTn id="19" presetID="22" presetClass="entr" presetSubtype="4" fill="hold" nodeType="withEffect">
                                  <p:stCondLst>
                                    <p:cond delay="50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par>
                          <p:cTn id="22" fill="hold">
                            <p:stCondLst>
                              <p:cond delay="3000"/>
                            </p:stCondLst>
                            <p:childTnLst>
                              <p:par>
                                <p:cTn id="23" presetID="12" presetClass="entr" presetSubtype="4"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slide(fromBottom)">
                                      <p:cBhvr>
                                        <p:cTn id="25" dur="500"/>
                                        <p:tgtEl>
                                          <p:spTgt spid="6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heel(1)">
                                      <p:cBhvr>
                                        <p:cTn id="28" dur="500"/>
                                        <p:tgtEl>
                                          <p:spTgt spid="69"/>
                                        </p:tgtEl>
                                      </p:cBhvr>
                                    </p:animEffect>
                                  </p:childTnLst>
                                </p:cTn>
                              </p:par>
                              <p:par>
                                <p:cTn id="29" presetID="22" presetClass="entr" presetSubtype="1"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up)">
                                      <p:cBhvr>
                                        <p:cTn id="31" dur="1000"/>
                                        <p:tgtEl>
                                          <p:spTgt spid="71"/>
                                        </p:tgtEl>
                                      </p:cBhvr>
                                    </p:animEffect>
                                  </p:childTnLst>
                                </p:cTn>
                              </p:par>
                            </p:childTnLst>
                          </p:cTn>
                        </p:par>
                      </p:childTnLst>
                    </p:cTn>
                  </p:par>
                </p:childTnLst>
              </p:cTn>
              <p:nextCondLst>
                <p:cond evt="onClick" delay="0">
                  <p:tgtEl>
                    <p:spTgt spid="75"/>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0"/>
                                        </p:tgtEl>
                                      </p:cBhvr>
                                    </p:animEffect>
                                    <p:set>
                                      <p:cBhvr>
                                        <p:cTn id="37" dur="1" fill="hold">
                                          <p:stCondLst>
                                            <p:cond delay="499"/>
                                          </p:stCondLst>
                                        </p:cTn>
                                        <p:tgtEl>
                                          <p:spTgt spid="7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1"/>
                                        </p:tgtEl>
                                      </p:cBhvr>
                                    </p:animEffect>
                                    <p:set>
                                      <p:cBhvr>
                                        <p:cTn id="40" dur="1" fill="hold">
                                          <p:stCondLst>
                                            <p:cond delay="499"/>
                                          </p:stCondLst>
                                        </p:cTn>
                                        <p:tgtEl>
                                          <p:spTgt spid="7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63" presetClass="path" presetSubtype="0" accel="50000" decel="50000" fill="hold" nodeType="withEffect">
                                  <p:stCondLst>
                                    <p:cond delay="0"/>
                                  </p:stCondLst>
                                  <p:childTnLst>
                                    <p:animMotion origin="layout" path="M -3.61111E-6 -2.96296E-6 L 0.29896 0.17454 " pathEditMode="relative" rAng="0" ptsTypes="AA">
                                      <p:cBhvr>
                                        <p:cTn id="47" dur="500" fill="hold"/>
                                        <p:tgtEl>
                                          <p:spTgt spid="5"/>
                                        </p:tgtEl>
                                        <p:attrNameLst>
                                          <p:attrName>ppt_x</p:attrName>
                                          <p:attrName>ppt_y</p:attrName>
                                        </p:attrNameLst>
                                      </p:cBhvr>
                                      <p:rCtr x="14900" y="8700"/>
                                    </p:animMotion>
                                  </p:childTnLst>
                                </p:cTn>
                              </p:par>
                              <p:par>
                                <p:cTn id="48" presetID="53" presetClass="exit" presetSubtype="0" fill="hold" nodeType="with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fltVal val="0"/>
                                          </p:val>
                                        </p:tav>
                                      </p:tavLst>
                                    </p:anim>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76"/>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par>
                                <p:cTn id="63" presetID="53"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1000" fill="hold"/>
                                        <p:tgtEl>
                                          <p:spTgt spid="7"/>
                                        </p:tgtEl>
                                        <p:attrNameLst>
                                          <p:attrName>ppt_w</p:attrName>
                                        </p:attrNameLst>
                                      </p:cBhvr>
                                      <p:tavLst>
                                        <p:tav tm="0">
                                          <p:val>
                                            <p:fltVal val="0"/>
                                          </p:val>
                                        </p:tav>
                                        <p:tav tm="100000">
                                          <p:val>
                                            <p:strVal val="#ppt_w"/>
                                          </p:val>
                                        </p:tav>
                                      </p:tavLst>
                                    </p:anim>
                                    <p:anim calcmode="lin" valueType="num">
                                      <p:cBhvr>
                                        <p:cTn id="66" dur="1000" fill="hold"/>
                                        <p:tgtEl>
                                          <p:spTgt spid="7"/>
                                        </p:tgtEl>
                                        <p:attrNameLst>
                                          <p:attrName>ppt_h</p:attrName>
                                        </p:attrNameLst>
                                      </p:cBhvr>
                                      <p:tavLst>
                                        <p:tav tm="0">
                                          <p:val>
                                            <p:fltVal val="0"/>
                                          </p:val>
                                        </p:tav>
                                        <p:tav tm="100000">
                                          <p:val>
                                            <p:strVal val="#ppt_h"/>
                                          </p:val>
                                        </p:tav>
                                      </p:tavLst>
                                    </p:anim>
                                    <p:animEffect transition="in" filter="fade">
                                      <p:cBhvr>
                                        <p:cTn id="67" dur="1000"/>
                                        <p:tgtEl>
                                          <p:spTgt spid="7"/>
                                        </p:tgtEl>
                                      </p:cBhvr>
                                    </p:animEffect>
                                  </p:childTnLst>
                                </p:cTn>
                              </p:par>
                              <p:par>
                                <p:cTn id="68" presetID="35" presetClass="path" presetSubtype="0" accel="50000" decel="50000" fill="hold" nodeType="withEffect">
                                  <p:stCondLst>
                                    <p:cond delay="0"/>
                                  </p:stCondLst>
                                  <p:childTnLst>
                                    <p:animMotion origin="layout" path="M 0.33438 -0.21806 L -2.77778E-7 -0.00139 " pathEditMode="relative" rAng="0" ptsTypes="AA">
                                      <p:cBhvr>
                                        <p:cTn id="69" dur="1000" fill="hold"/>
                                        <p:tgtEl>
                                          <p:spTgt spid="7"/>
                                        </p:tgtEl>
                                        <p:attrNameLst>
                                          <p:attrName>ppt_x</p:attrName>
                                          <p:attrName>ppt_y</p:attrName>
                                        </p:attrNameLst>
                                      </p:cBhvr>
                                      <p:rCtr x="-16700" y="10800"/>
                                    </p:animMotion>
                                  </p:childTnLst>
                                </p:cTn>
                              </p:par>
                            </p:childTnLst>
                          </p:cTn>
                        </p:par>
                        <p:par>
                          <p:cTn id="70" fill="hold">
                            <p:stCondLst>
                              <p:cond delay="1000"/>
                            </p:stCondLst>
                            <p:childTnLst>
                              <p:par>
                                <p:cTn id="71" presetID="12" presetClass="entr" presetSubtype="8"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lide(fromLeft)">
                                      <p:cBhvr>
                                        <p:cTn id="73" dur="5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25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250"/>
                                        <p:tgtEl>
                                          <p:spTgt spid="68"/>
                                        </p:tgtEl>
                                      </p:cBhvr>
                                    </p:animEffect>
                                  </p:childTnLst>
                                </p:cTn>
                              </p:par>
                            </p:childTnLst>
                          </p:cTn>
                        </p:par>
                      </p:childTnLst>
                    </p:cTn>
                  </p:par>
                </p:childTnLst>
              </p:cTn>
              <p:nextCondLst>
                <p:cond evt="onClick" delay="0">
                  <p:tgtEl>
                    <p:spTgt spid="76"/>
                  </p:tgtEl>
                </p:cond>
              </p:nextCondLst>
            </p:seq>
            <p:seq concurrent="1" nextAc="seek">
              <p:cTn id="80" restart="whenNotActive" fill="hold" evtFilter="cancelBubble" nodeType="interactiveSeq">
                <p:stCondLst>
                  <p:cond evt="onClick" delay="0">
                    <p:tgtEl>
                      <p:spTgt spid="7"/>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22" presetClass="entr" presetSubtype="8"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left)">
                                      <p:cBhvr>
                                        <p:cTn id="87" dur="500"/>
                                        <p:tgtEl>
                                          <p:spTgt spid="84"/>
                                        </p:tgtEl>
                                      </p:cBhvr>
                                    </p:animEffect>
                                  </p:childTnLst>
                                </p:cTn>
                              </p:par>
                            </p:childTnLst>
                          </p:cTn>
                        </p:par>
                        <p:par>
                          <p:cTn id="88" fill="hold">
                            <p:stCondLst>
                              <p:cond delay="500"/>
                            </p:stCondLst>
                            <p:childTnLst>
                              <p:par>
                                <p:cTn id="89" presetID="1" presetClass="entr" presetSubtype="0"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1000"/>
                                        <p:tgtEl>
                                          <p:spTgt spid="51"/>
                                        </p:tgtEl>
                                      </p:cBhvr>
                                    </p:animEffect>
                                  </p:childTnLst>
                                </p:cTn>
                              </p:par>
                            </p:childTnLst>
                          </p:cTn>
                        </p:par>
                      </p:childTnLst>
                    </p:cTn>
                  </p:par>
                </p:childTnLst>
              </p:cTn>
              <p:nextCondLst>
                <p:cond evt="onClick" delay="0">
                  <p:tgtEl>
                    <p:spTgt spid="7"/>
                  </p:tgtEl>
                </p:cond>
              </p:nextCondLst>
            </p:seq>
            <p:seq concurrent="1" nextAc="seek">
              <p:cTn id="94" restart="whenNotActive" fill="hold" evtFilter="cancelBubble" nodeType="interactiveSeq">
                <p:stCondLst>
                  <p:cond evt="onClick" delay="0">
                    <p:tgtEl>
                      <p:spTgt spid="82"/>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nodeType="withEffect">
                                  <p:stCondLst>
                                    <p:cond delay="0"/>
                                  </p:stCondLst>
                                  <p:childTnLst>
                                    <p:set>
                                      <p:cBhvr>
                                        <p:cTn id="98" dur="1" fill="hold">
                                          <p:stCondLst>
                                            <p:cond delay="0"/>
                                          </p:stCondLst>
                                        </p:cTn>
                                        <p:tgtEl>
                                          <p:spTgt spid="8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50"/>
                                        <p:tgtEl>
                                          <p:spTgt spid="78"/>
                                        </p:tgtEl>
                                      </p:cBhvr>
                                    </p:animEffect>
                                    <p:set>
                                      <p:cBhvr>
                                        <p:cTn id="104" dur="1" fill="hold">
                                          <p:stCondLst>
                                            <p:cond delay="249"/>
                                          </p:stCondLst>
                                        </p:cTn>
                                        <p:tgtEl>
                                          <p:spTgt spid="7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50"/>
                                        <p:tgtEl>
                                          <p:spTgt spid="68"/>
                                        </p:tgtEl>
                                      </p:cBhvr>
                                    </p:animEffect>
                                    <p:set>
                                      <p:cBhvr>
                                        <p:cTn id="107" dur="1" fill="hold">
                                          <p:stCondLst>
                                            <p:cond delay="249"/>
                                          </p:stCondLst>
                                        </p:cTn>
                                        <p:tgtEl>
                                          <p:spTgt spid="6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250"/>
                                        <p:tgtEl>
                                          <p:spTgt spid="80"/>
                                        </p:tgtEl>
                                      </p:cBhvr>
                                    </p:animEffect>
                                    <p:set>
                                      <p:cBhvr>
                                        <p:cTn id="110" dur="1" fill="hold">
                                          <p:stCondLst>
                                            <p:cond delay="249"/>
                                          </p:stCondLst>
                                        </p:cTn>
                                        <p:tgtEl>
                                          <p:spTgt spid="80"/>
                                        </p:tgtEl>
                                        <p:attrNameLst>
                                          <p:attrName>style.visibility</p:attrName>
                                        </p:attrNameLst>
                                      </p:cBhvr>
                                      <p:to>
                                        <p:strVal val="hidden"/>
                                      </p:to>
                                    </p:set>
                                  </p:childTnLst>
                                </p:cTn>
                              </p:par>
                              <p:par>
                                <p:cTn id="111" presetID="63" presetClass="path" presetSubtype="0" accel="50000" decel="50000" fill="hold" nodeType="withEffect">
                                  <p:stCondLst>
                                    <p:cond delay="0"/>
                                  </p:stCondLst>
                                  <p:childTnLst>
                                    <p:animMotion origin="layout" path="M 1.38889E-6 3.7037E-7 L 0.33437 -0.21806 " pathEditMode="relative" rAng="0" ptsTypes="AA">
                                      <p:cBhvr>
                                        <p:cTn id="112" dur="500" fill="hold"/>
                                        <p:tgtEl>
                                          <p:spTgt spid="7"/>
                                        </p:tgtEl>
                                        <p:attrNameLst>
                                          <p:attrName>ppt_x</p:attrName>
                                          <p:attrName>ppt_y</p:attrName>
                                        </p:attrNameLst>
                                      </p:cBhvr>
                                      <p:rCtr x="16700" y="-10900"/>
                                    </p:animMotion>
                                  </p:childTnLst>
                                </p:cTn>
                              </p:par>
                              <p:par>
                                <p:cTn id="113" presetID="53" presetClass="exit" presetSubtype="0" fill="hold" nodeType="withEffect">
                                  <p:stCondLst>
                                    <p:cond delay="0"/>
                                  </p:stCondLst>
                                  <p:childTnLst>
                                    <p:anim calcmode="lin" valueType="num">
                                      <p:cBhvr>
                                        <p:cTn id="114" dur="500"/>
                                        <p:tgtEl>
                                          <p:spTgt spid="7"/>
                                        </p:tgtEl>
                                        <p:attrNameLst>
                                          <p:attrName>ppt_w</p:attrName>
                                        </p:attrNameLst>
                                      </p:cBhvr>
                                      <p:tavLst>
                                        <p:tav tm="0">
                                          <p:val>
                                            <p:strVal val="ppt_w"/>
                                          </p:val>
                                        </p:tav>
                                        <p:tav tm="100000">
                                          <p:val>
                                            <p:fltVal val="0"/>
                                          </p:val>
                                        </p:tav>
                                      </p:tavLst>
                                    </p:anim>
                                    <p:anim calcmode="lin" valueType="num">
                                      <p:cBhvr>
                                        <p:cTn id="115" dur="500"/>
                                        <p:tgtEl>
                                          <p:spTgt spid="7"/>
                                        </p:tgtEl>
                                        <p:attrNameLst>
                                          <p:attrName>ppt_h</p:attrName>
                                        </p:attrNameLst>
                                      </p:cBhvr>
                                      <p:tavLst>
                                        <p:tav tm="0">
                                          <p:val>
                                            <p:strVal val="ppt_h"/>
                                          </p:val>
                                        </p:tav>
                                        <p:tav tm="100000">
                                          <p:val>
                                            <p:fltVal val="0"/>
                                          </p:val>
                                        </p:tav>
                                      </p:tavLst>
                                    </p:anim>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8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1"/>
                                        </p:tgtEl>
                                      </p:cBhvr>
                                    </p:animEffect>
                                    <p:set>
                                      <p:cBhvr>
                                        <p:cTn id="122" dur="1" fill="hold">
                                          <p:stCondLst>
                                            <p:cond delay="499"/>
                                          </p:stCondLst>
                                        </p:cTn>
                                        <p:tgtEl>
                                          <p:spTgt spid="1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1"/>
                                        </p:tgtEl>
                                      </p:cBhvr>
                                    </p:animEffect>
                                    <p:set>
                                      <p:cBhvr>
                                        <p:cTn id="12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6" restart="whenNotActive" fill="hold" evtFilter="cancelBubble" nodeType="interactiveSeq">
                <p:stCondLst>
                  <p:cond evt="onClick" delay="0">
                    <p:tgtEl>
                      <p:spTgt spid="80"/>
                    </p:tgtEl>
                  </p:cond>
                </p:stCondLst>
                <p:endSync evt="end" delay="0">
                  <p:rtn val="all"/>
                </p:endSync>
                <p:childTnLst>
                  <p:par>
                    <p:cTn id="127" fill="hold">
                      <p:stCondLst>
                        <p:cond delay="0"/>
                      </p:stCondLst>
                      <p:childTnLst>
                        <p:par>
                          <p:cTn id="128" fill="hold">
                            <p:stCondLst>
                              <p:cond delay="0"/>
                            </p:stCondLst>
                            <p:childTnLst>
                              <p:par>
                                <p:cTn id="129" presetID="22" presetClass="exit" presetSubtype="1" fill="hold" nodeType="withEffect">
                                  <p:stCondLst>
                                    <p:cond delay="0"/>
                                  </p:stCondLst>
                                  <p:childTnLst>
                                    <p:animEffect transition="out" filter="wipe(up)">
                                      <p:cBhvr>
                                        <p:cTn id="130" dur="250"/>
                                        <p:tgtEl>
                                          <p:spTgt spid="80"/>
                                        </p:tgtEl>
                                      </p:cBhvr>
                                    </p:animEffect>
                                    <p:set>
                                      <p:cBhvr>
                                        <p:cTn id="131" dur="1" fill="hold">
                                          <p:stCondLst>
                                            <p:cond delay="249"/>
                                          </p:stCondLst>
                                        </p:cTn>
                                        <p:tgtEl>
                                          <p:spTgt spid="80"/>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69" grpId="0" animBg="1"/>
      <p:bldP spid="69" grpId="1" animBg="1"/>
      <p:bldP spid="68" grpId="0" animBg="1"/>
      <p:bldP spid="68" grpId="1" animBg="1"/>
      <p:bldP spid="78" grpId="0" animBg="1"/>
      <p:bldP spid="78" grpId="1" animBg="1"/>
      <p:bldP spid="51" grpId="0" animBg="1"/>
      <p:bldP spid="5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241300"/>
            <a:ext cx="8572687" cy="863600"/>
          </a:xfrm>
        </p:spPr>
        <p:txBody>
          <a:bodyPr>
            <a:noAutofit/>
          </a:bodyPr>
          <a:lstStyle/>
          <a:p>
            <a:r>
              <a:rPr lang="en-US" sz="2400" dirty="0"/>
              <a:t>Make Fast, Effective Comparisons from Lists of Data</a:t>
            </a:r>
            <a:r>
              <a:rPr lang="en-US" sz="1600" dirty="0"/>
              <a:t/>
            </a:r>
            <a:br>
              <a:rPr lang="en-US" sz="1600" dirty="0"/>
            </a:br>
            <a:r>
              <a:rPr lang="en-US" sz="2000" dirty="0">
                <a:solidFill>
                  <a:schemeClr val="tx2"/>
                </a:solidFill>
              </a:rPr>
              <a:t>By Using </a:t>
            </a:r>
            <a:r>
              <a:rPr lang="en-US" sz="2000" dirty="0" err="1">
                <a:solidFill>
                  <a:schemeClr val="tx2"/>
                </a:solidFill>
              </a:rPr>
              <a:t>PowerPivot</a:t>
            </a:r>
            <a:r>
              <a:rPr lang="en-US" sz="2000" dirty="0">
                <a:solidFill>
                  <a:schemeClr val="tx2"/>
                </a:solidFill>
              </a:rPr>
              <a:t> for Excel and New Tools to Visualize Data</a:t>
            </a:r>
          </a:p>
        </p:txBody>
      </p:sp>
      <p:grpSp>
        <p:nvGrpSpPr>
          <p:cNvPr id="3" name="Group 2"/>
          <p:cNvGrpSpPr/>
          <p:nvPr/>
        </p:nvGrpSpPr>
        <p:grpSpPr>
          <a:xfrm>
            <a:off x="228600" y="914400"/>
            <a:ext cx="8686800" cy="5829300"/>
            <a:chOff x="228600" y="1028700"/>
            <a:chExt cx="8686800" cy="5829300"/>
          </a:xfrm>
        </p:grpSpPr>
        <p:sp>
          <p:nvSpPr>
            <p:cNvPr id="4" name="Rectangle 3"/>
            <p:cNvSpPr/>
            <p:nvPr/>
          </p:nvSpPr>
          <p:spPr bwMode="auto">
            <a:xfrm flipV="1">
              <a:off x="228600" y="1028700"/>
              <a:ext cx="86868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5" name="Rounded Rectangle 4"/>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6" name="Rounded Rectangle 5"/>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23" name="Rounded Rectangle 22"/>
          <p:cNvSpPr/>
          <p:nvPr/>
        </p:nvSpPr>
        <p:spPr bwMode="auto">
          <a:xfrm>
            <a:off x="457200" y="2857500"/>
            <a:ext cx="4343400" cy="1104900"/>
          </a:xfrm>
          <a:prstGeom prst="roundRect">
            <a:avLst>
              <a:gd name="adj" fmla="val 10893"/>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26" name="Rounded Rectangle 25"/>
          <p:cNvSpPr/>
          <p:nvPr/>
        </p:nvSpPr>
        <p:spPr bwMode="auto">
          <a:xfrm>
            <a:off x="457200" y="4114800"/>
            <a:ext cx="4343400" cy="1333500"/>
          </a:xfrm>
          <a:prstGeom prst="roundRect">
            <a:avLst>
              <a:gd name="adj" fmla="val 8073"/>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30" name="Rounded Rectangle 29"/>
          <p:cNvSpPr/>
          <p:nvPr/>
        </p:nvSpPr>
        <p:spPr bwMode="auto">
          <a:xfrm>
            <a:off x="457200" y="2019300"/>
            <a:ext cx="4343400" cy="6858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32" name="Potential Savings"/>
          <p:cNvSpPr/>
          <p:nvPr/>
        </p:nvSpPr>
        <p:spPr>
          <a:xfrm>
            <a:off x="495300" y="4163060"/>
            <a:ext cx="4838700" cy="1400383"/>
          </a:xfrm>
          <a:prstGeom prst="rect">
            <a:avLst/>
          </a:prstGeom>
        </p:spPr>
        <p:txBody>
          <a:bodyPr wrap="square">
            <a:spAutoFit/>
          </a:bodyPr>
          <a:lstStyle/>
          <a:p>
            <a:r>
              <a:rPr lang="en-US" sz="1500" dirty="0">
                <a:solidFill>
                  <a:srgbClr val="FFC000"/>
                </a:solidFill>
              </a:rPr>
              <a:t>Potential savings/efficiency gains: </a:t>
            </a:r>
            <a:r>
              <a:rPr lang="en-US" sz="1400" dirty="0"/>
              <a:t>Rich data analysis is more easily accessible to more people and can eliminate the need to buy Business Intelligence software that can be costly or difficult to learn to use. </a:t>
            </a:r>
            <a:r>
              <a:rPr lang="en-US" sz="1400" dirty="0">
                <a:cs typeface="Arial" pitchFamily="34" charset="0"/>
              </a:rPr>
              <a:t>Saves time identifying business trends.</a:t>
            </a:r>
          </a:p>
          <a:p>
            <a:endParaRPr lang="en-US" sz="1400" dirty="0">
              <a:cs typeface="Arial" pitchFamily="34" charset="0"/>
            </a:endParaRPr>
          </a:p>
        </p:txBody>
      </p:sp>
      <p:sp>
        <p:nvSpPr>
          <p:cNvPr id="31" name="New Capabilty"/>
          <p:cNvSpPr/>
          <p:nvPr/>
        </p:nvSpPr>
        <p:spPr>
          <a:xfrm>
            <a:off x="495300" y="2906544"/>
            <a:ext cx="5029200" cy="969496"/>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dirty="0">
                <a:solidFill>
                  <a:srgbClr val="FFC000"/>
                </a:solidFill>
              </a:rPr>
              <a:t>New data analysis tools</a:t>
            </a:r>
            <a:r>
              <a:rPr lang="en-US" sz="1500" kern="1200" dirty="0">
                <a:solidFill>
                  <a:srgbClr val="FFC000"/>
                </a:solidFill>
                <a:ea typeface="+mn-ea"/>
                <a:cs typeface="+mn-cs"/>
              </a:rPr>
              <a:t>: </a:t>
            </a:r>
            <a:r>
              <a:rPr lang="en-US" sz="1400" i="1" dirty="0" err="1">
                <a:solidFill>
                  <a:srgbClr val="FFE199"/>
                </a:solidFill>
              </a:rPr>
              <a:t>PowerPivot</a:t>
            </a:r>
            <a:r>
              <a:rPr lang="en-US" sz="1400" i="1" dirty="0">
                <a:solidFill>
                  <a:srgbClr val="FFE199"/>
                </a:solidFill>
              </a:rPr>
              <a:t> for Excel</a:t>
            </a:r>
            <a:r>
              <a:rPr lang="en-US" sz="1500" kern="1200" dirty="0"/>
              <a:t> p</a:t>
            </a:r>
            <a:r>
              <a:rPr lang="en-US" sz="1400" dirty="0"/>
              <a:t>rovides lighting fast query and sorting capabilities with hundreds of million of records. </a:t>
            </a:r>
            <a:r>
              <a:rPr lang="en-US" sz="1400" i="1" dirty="0" err="1">
                <a:solidFill>
                  <a:srgbClr val="FFE199"/>
                </a:solidFill>
              </a:rPr>
              <a:t>Sparklines</a:t>
            </a:r>
            <a:r>
              <a:rPr lang="en-US" sz="1400" dirty="0"/>
              <a:t> convey trends for a string of numbers in a single cell. </a:t>
            </a:r>
            <a:endParaRPr lang="en-US" sz="1400" kern="1200" dirty="0">
              <a:solidFill>
                <a:prstClr val="white"/>
              </a:solidFill>
              <a:ea typeface="+mn-ea"/>
              <a:cs typeface="+mn-cs"/>
            </a:endParaRPr>
          </a:p>
        </p:txBody>
      </p:sp>
      <p:sp>
        <p:nvSpPr>
          <p:cNvPr id="33" name="Challenge"/>
          <p:cNvSpPr/>
          <p:nvPr/>
        </p:nvSpPr>
        <p:spPr>
          <a:xfrm>
            <a:off x="495300" y="2057400"/>
            <a:ext cx="4495800" cy="538609"/>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kern="1200" dirty="0">
                <a:solidFill>
                  <a:srgbClr val="FFC000"/>
                </a:solidFill>
                <a:ea typeface="+mn-ea"/>
                <a:cs typeface="+mn-cs"/>
              </a:rPr>
              <a:t>Challenge</a:t>
            </a:r>
            <a:r>
              <a:rPr lang="en-US" sz="1400" dirty="0">
                <a:solidFill>
                  <a:srgbClr val="FFC000"/>
                </a:solidFill>
              </a:rPr>
              <a:t>: </a:t>
            </a:r>
            <a:r>
              <a:rPr lang="en-US" sz="1400" dirty="0">
                <a:solidFill>
                  <a:prstClr val="white"/>
                </a:solidFill>
                <a:latin typeface="Arial" charset="0"/>
              </a:rPr>
              <a:t>Large volumes of data can be slow and cumbersome to analyze.</a:t>
            </a:r>
            <a:endParaRPr lang="en-US" sz="1400" kern="1200" dirty="0">
              <a:ea typeface="+mn-ea"/>
              <a:cs typeface="+mn-cs"/>
            </a:endParaRPr>
          </a:p>
        </p:txBody>
      </p:sp>
      <p:sp>
        <p:nvSpPr>
          <p:cNvPr id="15" name="Bring Ideas to Life"/>
          <p:cNvSpPr/>
          <p:nvPr/>
        </p:nvSpPr>
        <p:spPr>
          <a:xfrm>
            <a:off x="457200" y="1485900"/>
            <a:ext cx="2044149" cy="341632"/>
          </a:xfrm>
          <a:prstGeom prst="rect">
            <a:avLst/>
          </a:prstGeom>
        </p:spPr>
        <p:txBody>
          <a:bodyPr wrap="non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latin typeface="Arial" charset="0"/>
                <a:ea typeface="+mn-ea"/>
                <a:cs typeface="+mn-cs"/>
              </a:rPr>
              <a:t>Bring Ideas to Life</a:t>
            </a:r>
          </a:p>
        </p:txBody>
      </p:sp>
      <p:grpSp>
        <p:nvGrpSpPr>
          <p:cNvPr id="7" name="Thumbnail group"/>
          <p:cNvGrpSpPr/>
          <p:nvPr/>
        </p:nvGrpSpPr>
        <p:grpSpPr>
          <a:xfrm>
            <a:off x="6210300" y="1866900"/>
            <a:ext cx="2125697" cy="4327565"/>
            <a:chOff x="6210300" y="1905000"/>
            <a:chExt cx="2125697" cy="4327565"/>
          </a:xfrm>
          <a:scene3d>
            <a:camera prst="perspectiveHeroicExtremeLeftFacing">
              <a:rot lat="187394" lon="2072878" rev="21540507"/>
            </a:camera>
            <a:lightRig rig="threePt" dir="t"/>
          </a:scene3d>
        </p:grpSpPr>
        <p:pic>
          <p:nvPicPr>
            <p:cNvPr id="53" name="Picture 2" descr="\\192.168.1.2\Users\Racheldvtecram7\Desktop\Screenshots\Updates\For debbies deck\Excel - Sparklines &amp; conditional formatting v2 - beta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300" y="1905000"/>
              <a:ext cx="2089219" cy="1414423"/>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grpSp>
          <p:nvGrpSpPr>
            <p:cNvPr id="8" name="Group 49"/>
            <p:cNvGrpSpPr/>
            <p:nvPr/>
          </p:nvGrpSpPr>
          <p:grpSpPr>
            <a:xfrm>
              <a:off x="6231049" y="3349746"/>
              <a:ext cx="2104948" cy="2882819"/>
              <a:chOff x="6200853" y="3276599"/>
              <a:chExt cx="2143047" cy="3040899"/>
            </a:xfrm>
          </p:grpSpPr>
          <p:grpSp>
            <p:nvGrpSpPr>
              <p:cNvPr id="9" name="Group 25"/>
              <p:cNvGrpSpPr/>
              <p:nvPr/>
            </p:nvGrpSpPr>
            <p:grpSpPr>
              <a:xfrm>
                <a:off x="6200853" y="3921125"/>
                <a:ext cx="2143047" cy="1870075"/>
                <a:chOff x="6420245" y="1866900"/>
                <a:chExt cx="1847456" cy="1870075"/>
              </a:xfrm>
              <a:effectLst/>
            </p:grpSpPr>
            <p:pic>
              <p:nvPicPr>
                <p:cNvPr id="3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0245" y="1866900"/>
                  <a:ext cx="1519008" cy="1181100"/>
                </a:xfrm>
                <a:prstGeom prst="rect">
                  <a:avLst/>
                </a:prstGeom>
                <a:ln>
                  <a:noFill/>
                </a:ln>
                <a:effectLst>
                  <a:outerShdw blurRad="317500" dist="38100" algn="ctr" rotWithShape="0">
                    <a:prstClr val="black">
                      <a:alpha val="28000"/>
                    </a:prstClr>
                  </a:outerShdw>
                  <a:reflection blurRad="6350" stA="52000" endA="300" endPos="35000" dir="5400000" sy="-100000" algn="bl" rotWithShape="0"/>
                </a:effectLst>
              </p:spPr>
            </p:pic>
            <p:pic>
              <p:nvPicPr>
                <p:cNvPr id="38" name="Picture 37" descr="33_0.t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9641" y="2209800"/>
                  <a:ext cx="1458147" cy="1166518"/>
                </a:xfrm>
                <a:prstGeom prst="rect">
                  <a:avLst/>
                </a:prstGeom>
                <a:ln>
                  <a:noFill/>
                </a:ln>
                <a:effectLst>
                  <a:outerShdw blurRad="317500" dist="38100" sx="107000" sy="107000" algn="ctr" rotWithShape="0">
                    <a:prstClr val="black">
                      <a:alpha val="37000"/>
                    </a:prstClr>
                  </a:outerShdw>
                  <a:reflection blurRad="6350" stA="52000" endA="300" endPos="35000" dir="5400000" sy="-100000" algn="bl" rotWithShape="0"/>
                </a:effectLst>
              </p:spPr>
            </p:pic>
            <p:pic>
              <p:nvPicPr>
                <p:cNvPr id="3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3701" y="2671536"/>
                  <a:ext cx="1524000" cy="1065439"/>
                </a:xfrm>
                <a:prstGeom prst="rect">
                  <a:avLst/>
                </a:prstGeom>
                <a:ln>
                  <a:noFill/>
                </a:ln>
                <a:effectLst>
                  <a:outerShdw blurRad="317500" dist="38100" sx="107000" sy="107000" algn="ctr" rotWithShape="0">
                    <a:prstClr val="black">
                      <a:alpha val="37000"/>
                    </a:prstClr>
                  </a:outerShdw>
                  <a:reflection blurRad="6350" stA="52000" endA="300" endPos="35000" dir="5400000" sy="-100000" algn="bl" rotWithShape="0"/>
                </a:effectLst>
              </p:spPr>
            </p:pic>
          </p:grpSp>
          <p:sp>
            <p:nvSpPr>
              <p:cNvPr id="22" name="TextBox 21"/>
              <p:cNvSpPr txBox="1"/>
              <p:nvPr/>
            </p:nvSpPr>
            <p:spPr>
              <a:xfrm>
                <a:off x="6210301" y="3276599"/>
                <a:ext cx="2095500" cy="5262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400" kern="1200" dirty="0" err="1">
                    <a:solidFill>
                      <a:prstClr val="white"/>
                    </a:solidFill>
                    <a:latin typeface="Segoe Semibold"/>
                    <a:ea typeface="+mn-ea"/>
                    <a:cs typeface="+mn-cs"/>
                  </a:rPr>
                  <a:t>Sparklines</a:t>
                </a:r>
                <a:r>
                  <a:rPr lang="en-US" sz="1400" kern="1200" dirty="0">
                    <a:solidFill>
                      <a:prstClr val="white"/>
                    </a:solidFill>
                    <a:latin typeface="Segoe Semibold"/>
                    <a:ea typeface="+mn-ea"/>
                    <a:cs typeface="+mn-cs"/>
                  </a:rPr>
                  <a:t> and Conditional Formatting</a:t>
                </a:r>
                <a:br>
                  <a:rPr lang="en-US" sz="1400" kern="1200" dirty="0">
                    <a:solidFill>
                      <a:prstClr val="white"/>
                    </a:solidFill>
                    <a:latin typeface="Segoe Semibold"/>
                    <a:ea typeface="+mn-ea"/>
                    <a:cs typeface="+mn-cs"/>
                  </a:rPr>
                </a:br>
                <a:r>
                  <a:rPr lang="en-US" sz="1000" dirty="0">
                    <a:solidFill>
                      <a:prstClr val="white">
                        <a:lumMod val="65000"/>
                      </a:prstClr>
                    </a:solidFill>
                  </a:rPr>
                  <a:t>(Click Image)</a:t>
                </a:r>
                <a:endParaRPr lang="en-US" sz="1400" u="sng" kern="1200" dirty="0">
                  <a:solidFill>
                    <a:srgbClr val="4F81BD"/>
                  </a:solidFill>
                  <a:latin typeface="Segoe Semibold"/>
                  <a:ea typeface="+mn-ea"/>
                  <a:cs typeface="+mn-cs"/>
                </a:endParaRPr>
              </a:p>
            </p:txBody>
          </p:sp>
          <p:sp>
            <p:nvSpPr>
              <p:cNvPr id="35" name="TextBox 34"/>
              <p:cNvSpPr txBox="1"/>
              <p:nvPr/>
            </p:nvSpPr>
            <p:spPr>
              <a:xfrm>
                <a:off x="6400800" y="5791200"/>
                <a:ext cx="1943100" cy="5262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rtl="0" fontAlgn="base">
                  <a:lnSpc>
                    <a:spcPct val="90000"/>
                  </a:lnSpc>
                  <a:spcBef>
                    <a:spcPct val="0"/>
                  </a:spcBef>
                  <a:spcAft>
                    <a:spcPct val="0"/>
                  </a:spcAft>
                </a:pPr>
                <a:r>
                  <a:rPr lang="en-US" sz="1400" kern="1200" dirty="0" err="1">
                    <a:solidFill>
                      <a:prstClr val="white"/>
                    </a:solidFill>
                    <a:latin typeface="Segoe Semibold"/>
                    <a:ea typeface="+mn-ea"/>
                    <a:cs typeface="+mn-cs"/>
                  </a:rPr>
                  <a:t>PowerPivot</a:t>
                </a:r>
                <a:r>
                  <a:rPr lang="en-US" sz="1400" kern="1200" dirty="0">
                    <a:solidFill>
                      <a:prstClr val="white"/>
                    </a:solidFill>
                    <a:latin typeface="Segoe Semibold"/>
                    <a:ea typeface="+mn-ea"/>
                    <a:cs typeface="+mn-cs"/>
                  </a:rPr>
                  <a:t> for Excel Add-in</a:t>
                </a:r>
                <a:br>
                  <a:rPr lang="en-US" sz="1400" kern="1200" dirty="0">
                    <a:solidFill>
                      <a:prstClr val="white"/>
                    </a:solidFill>
                    <a:latin typeface="Segoe Semibold"/>
                    <a:ea typeface="+mn-ea"/>
                    <a:cs typeface="+mn-cs"/>
                  </a:rPr>
                </a:br>
                <a:r>
                  <a:rPr lang="en-US" sz="1000" kern="1200" dirty="0">
                    <a:solidFill>
                      <a:schemeClr val="tx1">
                        <a:lumMod val="65000"/>
                      </a:schemeClr>
                    </a:solidFill>
                    <a:latin typeface="Segoe Semibold"/>
                    <a:ea typeface="+mn-ea"/>
                    <a:cs typeface="+mn-cs"/>
                  </a:rPr>
                  <a:t>(Click </a:t>
                </a:r>
                <a:r>
                  <a:rPr lang="en-US" sz="1000" dirty="0">
                    <a:solidFill>
                      <a:schemeClr val="tx1">
                        <a:lumMod val="65000"/>
                      </a:schemeClr>
                    </a:solidFill>
                    <a:latin typeface="Segoe Semibold"/>
                  </a:rPr>
                  <a:t>Image</a:t>
                </a:r>
                <a:r>
                  <a:rPr lang="en-US" sz="1000" kern="1200" dirty="0">
                    <a:solidFill>
                      <a:schemeClr val="tx1">
                        <a:lumMod val="65000"/>
                      </a:schemeClr>
                    </a:solidFill>
                    <a:latin typeface="Segoe Semibold"/>
                    <a:ea typeface="+mn-ea"/>
                    <a:cs typeface="+mn-cs"/>
                  </a:rPr>
                  <a:t>)</a:t>
                </a:r>
                <a:endParaRPr lang="en-US" sz="1400" kern="1200" dirty="0">
                  <a:solidFill>
                    <a:schemeClr val="tx1">
                      <a:lumMod val="65000"/>
                    </a:schemeClr>
                  </a:solidFill>
                  <a:latin typeface="Segoe Semibold"/>
                  <a:ea typeface="+mn-ea"/>
                  <a:cs typeface="+mn-cs"/>
                </a:endParaRPr>
              </a:p>
            </p:txBody>
          </p:sp>
        </p:grpSp>
      </p:grpSp>
      <p:sp>
        <p:nvSpPr>
          <p:cNvPr id="51" name="Screenshot 1 thumbnail trigger"/>
          <p:cNvSpPr/>
          <p:nvPr/>
        </p:nvSpPr>
        <p:spPr bwMode="auto">
          <a:xfrm>
            <a:off x="6291072" y="1409700"/>
            <a:ext cx="1970532" cy="2057400"/>
          </a:xfrm>
          <a:prstGeom prst="rect">
            <a:avLst/>
          </a:prstGeom>
          <a:solidFill>
            <a:srgbClr val="BFBFBF">
              <a:alpha val="0"/>
            </a:srgbClr>
          </a:solidFill>
          <a:ln w="9525" cap="flat" cmpd="sng" algn="ctr">
            <a:noFill/>
            <a:prstDash val="solid"/>
            <a:round/>
            <a:headEnd type="none" w="med" len="med"/>
            <a:tailEnd type="none" w="med" len="med"/>
          </a:ln>
          <a:effectLst/>
        </p:spPr>
        <p:txBody>
          <a:bodyPr vert="horz" wrap="none" lIns="0" tIns="0" rIns="0" bIns="0" rtlCol="0" anchor="t" compatLnSpc="1">
            <a:noAutofit/>
          </a:bodyPr>
          <a:lstStyle/>
          <a:p>
            <a:pPr marL="0" marR="0" indent="0" algn="ctr"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Semibold"/>
            </a:endParaRPr>
          </a:p>
        </p:txBody>
      </p:sp>
      <p:sp>
        <p:nvSpPr>
          <p:cNvPr id="52" name="Screenshot 2 thumbnail trigger"/>
          <p:cNvSpPr/>
          <p:nvPr/>
        </p:nvSpPr>
        <p:spPr bwMode="auto">
          <a:xfrm>
            <a:off x="6233160" y="3695700"/>
            <a:ext cx="1970532" cy="2286000"/>
          </a:xfrm>
          <a:prstGeom prst="rect">
            <a:avLst/>
          </a:prstGeom>
          <a:solidFill>
            <a:srgbClr val="BFBFBF">
              <a:alpha val="0"/>
            </a:srgbClr>
          </a:solidFill>
          <a:ln w="9525" cap="flat" cmpd="sng" algn="ctr">
            <a:noFill/>
            <a:prstDash val="solid"/>
            <a:round/>
            <a:headEnd type="none" w="med" len="med"/>
            <a:tailEnd type="none" w="med" len="med"/>
          </a:ln>
          <a:effectLst/>
        </p:spPr>
        <p:txBody>
          <a:bodyPr vert="horz" wrap="none" lIns="0" tIns="0" rIns="0" bIns="0" rtlCol="0" anchor="t" compatLnSpc="1">
            <a:noAutofit/>
          </a:bodyPr>
          <a:lstStyle/>
          <a:p>
            <a:pPr marL="0" marR="0" indent="0" algn="ctr"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Semibold"/>
            </a:endParaRPr>
          </a:p>
        </p:txBody>
      </p:sp>
      <p:pic>
        <p:nvPicPr>
          <p:cNvPr id="25" name="Light fadebox 2" descr="light rounded fadebox.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7126" y="1093175"/>
            <a:ext cx="8698274" cy="5650525"/>
          </a:xfrm>
          <a:prstGeom prst="rect">
            <a:avLst/>
          </a:prstGeom>
        </p:spPr>
      </p:pic>
      <p:grpSp>
        <p:nvGrpSpPr>
          <p:cNvPr id="10" name="Group 34"/>
          <p:cNvGrpSpPr/>
          <p:nvPr/>
        </p:nvGrpSpPr>
        <p:grpSpPr>
          <a:xfrm>
            <a:off x="571500" y="1219200"/>
            <a:ext cx="3969021" cy="3086100"/>
            <a:chOff x="571500" y="1333500"/>
            <a:chExt cx="3969021" cy="3086100"/>
          </a:xfrm>
        </p:grpSpPr>
        <p:pic>
          <p:nvPicPr>
            <p:cNvPr id="4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1500" y="1333500"/>
              <a:ext cx="3969021" cy="3086100"/>
            </a:xfrm>
            <a:prstGeom prst="rect">
              <a:avLst/>
            </a:prstGeom>
            <a:ln>
              <a:noFill/>
            </a:ln>
            <a:effectLst>
              <a:outerShdw blurRad="292100" dist="139700" dir="2700000" algn="tl" rotWithShape="0">
                <a:srgbClr val="333333">
                  <a:alpha val="65000"/>
                </a:srgbClr>
              </a:outerShdw>
            </a:effectLst>
          </p:spPr>
        </p:pic>
        <p:sp>
          <p:nvSpPr>
            <p:cNvPr id="42" name="TextBox 41"/>
            <p:cNvSpPr txBox="1"/>
            <p:nvPr/>
          </p:nvSpPr>
          <p:spPr>
            <a:xfrm>
              <a:off x="2362200" y="2857500"/>
              <a:ext cx="1828800" cy="72390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fontAlgn="base">
                <a:spcBef>
                  <a:spcPct val="0"/>
                </a:spcBef>
                <a:spcAft>
                  <a:spcPct val="0"/>
                </a:spcAft>
                <a:defRPr/>
              </a:pPr>
              <a:r>
                <a:rPr lang="en-US" sz="1400" dirty="0">
                  <a:solidFill>
                    <a:prstClr val="black"/>
                  </a:solidFill>
                </a:rPr>
                <a:t>Self Service analysis delivered thru Excel &amp; Slicers</a:t>
              </a:r>
            </a:p>
          </p:txBody>
        </p:sp>
      </p:grpSp>
      <p:grpSp>
        <p:nvGrpSpPr>
          <p:cNvPr id="11" name="Group 38"/>
          <p:cNvGrpSpPr/>
          <p:nvPr/>
        </p:nvGrpSpPr>
        <p:grpSpPr>
          <a:xfrm>
            <a:off x="4762500" y="1219200"/>
            <a:ext cx="3886200" cy="3086100"/>
            <a:chOff x="4762500" y="1333500"/>
            <a:chExt cx="3886200" cy="3048000"/>
          </a:xfrm>
        </p:grpSpPr>
        <p:pic>
          <p:nvPicPr>
            <p:cNvPr id="44" name="Picture 43" descr="33_0.tm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62500" y="1333500"/>
              <a:ext cx="3810000" cy="3048000"/>
            </a:xfrm>
            <a:prstGeom prst="rect">
              <a:avLst/>
            </a:prstGeom>
            <a:ln>
              <a:noFill/>
            </a:ln>
            <a:effectLst>
              <a:outerShdw blurRad="292100" dist="139700" dir="2700000" algn="tl" rotWithShape="0">
                <a:srgbClr val="333333">
                  <a:alpha val="65000"/>
                </a:srgbClr>
              </a:outerShdw>
            </a:effectLst>
          </p:spPr>
        </p:pic>
        <p:sp>
          <p:nvSpPr>
            <p:cNvPr id="45" name="TextBox 44"/>
            <p:cNvSpPr txBox="1"/>
            <p:nvPr/>
          </p:nvSpPr>
          <p:spPr>
            <a:xfrm>
              <a:off x="6819900" y="2895600"/>
              <a:ext cx="1828800" cy="72390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fontAlgn="base">
                <a:spcBef>
                  <a:spcPct val="0"/>
                </a:spcBef>
                <a:spcAft>
                  <a:spcPct val="0"/>
                </a:spcAft>
                <a:defRPr/>
              </a:pPr>
              <a:r>
                <a:rPr lang="en-US" sz="1400" dirty="0">
                  <a:solidFill>
                    <a:prstClr val="black"/>
                  </a:solidFill>
                </a:rPr>
                <a:t>Improved SharePoint interoperability</a:t>
              </a:r>
            </a:p>
          </p:txBody>
        </p:sp>
      </p:grpSp>
      <p:grpSp>
        <p:nvGrpSpPr>
          <p:cNvPr id="12" name="Group 36"/>
          <p:cNvGrpSpPr/>
          <p:nvPr/>
        </p:nvGrpSpPr>
        <p:grpSpPr>
          <a:xfrm>
            <a:off x="2304340" y="3581400"/>
            <a:ext cx="4744160" cy="2783888"/>
            <a:chOff x="2304340" y="3695700"/>
            <a:chExt cx="4744160" cy="2783888"/>
          </a:xfrm>
        </p:grpSpPr>
        <p:pic>
          <p:nvPicPr>
            <p:cNvPr id="47"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04340" y="3695700"/>
              <a:ext cx="4515560" cy="2783888"/>
            </a:xfrm>
            <a:prstGeom prst="rect">
              <a:avLst/>
            </a:prstGeom>
            <a:ln>
              <a:noFill/>
            </a:ln>
            <a:effectLst>
              <a:outerShdw blurRad="393700" dist="50800" dir="9000000" sx="106000" sy="106000" algn="tl" rotWithShape="0">
                <a:srgbClr val="333333">
                  <a:alpha val="50000"/>
                </a:srgbClr>
              </a:outerShdw>
            </a:effectLst>
          </p:spPr>
        </p:pic>
        <p:sp>
          <p:nvSpPr>
            <p:cNvPr id="48" name="TextBox 47"/>
            <p:cNvSpPr txBox="1"/>
            <p:nvPr/>
          </p:nvSpPr>
          <p:spPr>
            <a:xfrm>
              <a:off x="5219700" y="5562600"/>
              <a:ext cx="1828800" cy="60960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fontAlgn="base">
                <a:spcBef>
                  <a:spcPct val="0"/>
                </a:spcBef>
                <a:spcAft>
                  <a:spcPct val="0"/>
                </a:spcAft>
                <a:defRPr/>
              </a:pPr>
              <a:r>
                <a:rPr lang="en-US" sz="1400" dirty="0">
                  <a:solidFill>
                    <a:prstClr val="black"/>
                  </a:solidFill>
                </a:rPr>
                <a:t>Work with massive amounts of data</a:t>
              </a:r>
            </a:p>
          </p:txBody>
        </p:sp>
      </p:grpSp>
      <p:sp>
        <p:nvSpPr>
          <p:cNvPr id="49" name="Transparent trigger box"/>
          <p:cNvSpPr/>
          <p:nvPr/>
        </p:nvSpPr>
        <p:spPr bwMode="auto">
          <a:xfrm>
            <a:off x="342900" y="1066800"/>
            <a:ext cx="8458200" cy="5372100"/>
          </a:xfrm>
          <a:prstGeom prst="rect">
            <a:avLst/>
          </a:prstGeom>
          <a:solidFill>
            <a:srgbClr val="BFBFBF">
              <a:alpha val="0"/>
            </a:srgbClr>
          </a:solidFill>
          <a:ln w="9525" cap="flat" cmpd="sng" algn="ctr">
            <a:noFill/>
            <a:prstDash val="solid"/>
            <a:round/>
            <a:headEnd type="none" w="med" len="med"/>
            <a:tailEnd type="none" w="med" len="med"/>
          </a:ln>
          <a:effectLst/>
        </p:spPr>
        <p:txBody>
          <a:bodyPr vert="horz" wrap="none" lIns="0" tIns="0" rIns="0" bIns="0" rtlCol="0" anchor="t" compatLnSpc="1">
            <a:noAutofit/>
          </a:bodyPr>
          <a:lstStyle/>
          <a:p>
            <a:pPr marL="0" marR="0" indent="0" algn="ctr"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Semibold"/>
            </a:endParaRPr>
          </a:p>
        </p:txBody>
      </p:sp>
      <p:grpSp>
        <p:nvGrpSpPr>
          <p:cNvPr id="13" name="Excel Screenshot"/>
          <p:cNvGrpSpPr/>
          <p:nvPr/>
        </p:nvGrpSpPr>
        <p:grpSpPr>
          <a:xfrm>
            <a:off x="827526" y="1190625"/>
            <a:ext cx="7468749" cy="5138698"/>
            <a:chOff x="827526" y="1190625"/>
            <a:chExt cx="7468749" cy="5138698"/>
          </a:xfrm>
        </p:grpSpPr>
        <p:grpSp>
          <p:nvGrpSpPr>
            <p:cNvPr id="14" name="Group 49"/>
            <p:cNvGrpSpPr/>
            <p:nvPr/>
          </p:nvGrpSpPr>
          <p:grpSpPr>
            <a:xfrm>
              <a:off x="827526" y="1190625"/>
              <a:ext cx="7468749" cy="5138698"/>
              <a:chOff x="827526" y="1190625"/>
              <a:chExt cx="7468749" cy="5138698"/>
            </a:xfrm>
          </p:grpSpPr>
          <p:pic>
            <p:nvPicPr>
              <p:cNvPr id="40" name="Picture 2" descr="\\192.168.1.2\Users\Racheldvtecram7\Desktop\Screenshots\Updates\For debbies deck\Excel - Sparklines &amp; conditional formatting v2 - beta 2.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58556" y="1190625"/>
                <a:ext cx="6851969" cy="5138698"/>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914775" y="2657476"/>
                <a:ext cx="1981200" cy="55245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lnSpc>
                    <a:spcPct val="90000"/>
                  </a:lnSpc>
                </a:pPr>
                <a:r>
                  <a:rPr lang="en-US" sz="1400" dirty="0">
                    <a:solidFill>
                      <a:schemeClr val="bg1"/>
                    </a:solidFill>
                  </a:rPr>
                  <a:t>New conditional formatting icons</a:t>
                </a:r>
              </a:p>
            </p:txBody>
          </p:sp>
          <p:sp>
            <p:nvSpPr>
              <p:cNvPr id="20" name="TextBox 19"/>
              <p:cNvSpPr txBox="1"/>
              <p:nvPr/>
            </p:nvSpPr>
            <p:spPr>
              <a:xfrm>
                <a:off x="6467475" y="5153025"/>
                <a:ext cx="1828800" cy="461682"/>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lnSpc>
                    <a:spcPct val="90000"/>
                  </a:lnSpc>
                </a:pPr>
                <a:r>
                  <a:rPr lang="en-US" sz="1400" dirty="0" err="1">
                    <a:solidFill>
                      <a:schemeClr val="bg1"/>
                    </a:solidFill>
                  </a:rPr>
                  <a:t>Sparklines</a:t>
                </a:r>
                <a:endParaRPr lang="en-US" sz="1400" dirty="0">
                  <a:solidFill>
                    <a:schemeClr val="bg1"/>
                  </a:solidFill>
                </a:endParaRPr>
              </a:p>
            </p:txBody>
          </p:sp>
          <p:sp>
            <p:nvSpPr>
              <p:cNvPr id="43" name="TextBox 42"/>
              <p:cNvSpPr txBox="1"/>
              <p:nvPr/>
            </p:nvSpPr>
            <p:spPr>
              <a:xfrm>
                <a:off x="827526" y="2373086"/>
                <a:ext cx="1303495" cy="461682"/>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lnSpc>
                    <a:spcPct val="90000"/>
                  </a:lnSpc>
                </a:pPr>
                <a:r>
                  <a:rPr lang="en-US" sz="1400" dirty="0">
                    <a:solidFill>
                      <a:schemeClr val="bg1"/>
                    </a:solidFill>
                  </a:rPr>
                  <a:t>Slicers</a:t>
                </a:r>
              </a:p>
            </p:txBody>
          </p:sp>
        </p:grpSp>
        <p:sp>
          <p:nvSpPr>
            <p:cNvPr id="46" name="Rectangle 45"/>
            <p:cNvSpPr/>
            <p:nvPr/>
          </p:nvSpPr>
          <p:spPr bwMode="auto">
            <a:xfrm>
              <a:off x="1428750" y="2933700"/>
              <a:ext cx="419100" cy="224790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01811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3"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par>
                                <p:cTn id="13" presetID="35" presetClass="path" presetSubtype="0" accel="50000" decel="50000" fill="hold" nodeType="withEffect">
                                  <p:stCondLst>
                                    <p:cond delay="0"/>
                                  </p:stCondLst>
                                  <p:childTnLst>
                                    <p:animMotion origin="layout" path="M 0.3059 -0.21065 L -0.00069 0.00231 " pathEditMode="relative" rAng="0" ptsTypes="AA">
                                      <p:cBhvr>
                                        <p:cTn id="14" dur="1000" fill="hold"/>
                                        <p:tgtEl>
                                          <p:spTgt spid="13"/>
                                        </p:tgtEl>
                                        <p:attrNameLst>
                                          <p:attrName>ppt_x</p:attrName>
                                          <p:attrName>ppt_y</p:attrName>
                                        </p:attrNameLst>
                                      </p:cBhvr>
                                      <p:rCtr x="-153" y="106"/>
                                    </p:animMotion>
                                  </p:childTnLst>
                                </p:cTn>
                              </p:par>
                            </p:childTnLst>
                          </p:cTn>
                        </p:par>
                      </p:childTnLst>
                    </p:cTn>
                  </p:par>
                </p:childTnLst>
              </p:cTn>
              <p:nextCondLst>
                <p:cond evt="onClick" delay="0">
                  <p:tgtEl>
                    <p:spTgt spid="51"/>
                  </p:tgtEl>
                </p:cond>
              </p:nextCondLst>
            </p:seq>
            <p:seq concurrent="1" nextAc="seek">
              <p:cTn id="15" restart="whenNotActive" fill="hold" evtFilter="cancelBubble" nodeType="interactiveSeq">
                <p:stCondLst>
                  <p:cond evt="onClick" delay="0">
                    <p:tgtEl>
                      <p:spTgt spid="5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53"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par>
                                <p:cTn id="26" presetID="53"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Effect transition="in" filter="fade">
                                      <p:cBhvr>
                                        <p:cTn id="30" dur="1000"/>
                                        <p:tgtEl>
                                          <p:spTgt spid="12"/>
                                        </p:tgtEl>
                                      </p:cBhvr>
                                    </p:animEffect>
                                  </p:childTnLst>
                                </p:cTn>
                              </p:par>
                              <p:par>
                                <p:cTn id="31" presetID="53"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par>
                                <p:cTn id="36" presetID="35" presetClass="path" presetSubtype="0" accel="50000" decel="50000" fill="hold" nodeType="withEffect">
                                  <p:stCondLst>
                                    <p:cond delay="0"/>
                                  </p:stCondLst>
                                  <p:childTnLst>
                                    <p:animMotion origin="layout" path="M 0.31615 0.04375 L 0.00417 1.85185E-6 " pathEditMode="relative" rAng="0" ptsTypes="AA">
                                      <p:cBhvr>
                                        <p:cTn id="37" dur="1000" fill="hold"/>
                                        <p:tgtEl>
                                          <p:spTgt spid="12"/>
                                        </p:tgtEl>
                                        <p:attrNameLst>
                                          <p:attrName>ppt_x</p:attrName>
                                          <p:attrName>ppt_y</p:attrName>
                                        </p:attrNameLst>
                                      </p:cBhvr>
                                      <p:rCtr x="-15600" y="-2200"/>
                                    </p:animMotion>
                                  </p:childTnLst>
                                </p:cTn>
                              </p:par>
                              <p:par>
                                <p:cTn id="38" presetID="35" presetClass="path" presetSubtype="0" accel="50000" decel="50000" fill="hold" nodeType="withEffect">
                                  <p:stCondLst>
                                    <p:cond delay="0"/>
                                  </p:stCondLst>
                                  <p:childTnLst>
                                    <p:animMotion origin="layout" path="M 0.48091 0.24306 L -3.88889E-6 -4.44444E-6 " pathEditMode="relative" rAng="0" ptsTypes="AA">
                                      <p:cBhvr>
                                        <p:cTn id="39" dur="1000" fill="hold"/>
                                        <p:tgtEl>
                                          <p:spTgt spid="10"/>
                                        </p:tgtEl>
                                        <p:attrNameLst>
                                          <p:attrName>ppt_x</p:attrName>
                                          <p:attrName>ppt_y</p:attrName>
                                        </p:attrNameLst>
                                      </p:cBhvr>
                                      <p:rCtr x="-24000" y="-12200"/>
                                    </p:animMotion>
                                  </p:childTnLst>
                                </p:cTn>
                              </p:par>
                              <p:par>
                                <p:cTn id="40" presetID="64" presetClass="path" presetSubtype="0" accel="50000" decel="50000" fill="hold" nodeType="withEffect">
                                  <p:stCondLst>
                                    <p:cond delay="0"/>
                                  </p:stCondLst>
                                  <p:childTnLst>
                                    <p:animMotion origin="layout" path="M 0.07952 0.29745 L -1.38889E-6 2.59259E-6 " pathEditMode="relative" rAng="0" ptsTypes="AA">
                                      <p:cBhvr>
                                        <p:cTn id="41" dur="1000" fill="hold"/>
                                        <p:tgtEl>
                                          <p:spTgt spid="11"/>
                                        </p:tgtEl>
                                        <p:attrNameLst>
                                          <p:attrName>ppt_x</p:attrName>
                                          <p:attrName>ppt_y</p:attrName>
                                        </p:attrNameLst>
                                      </p:cBhvr>
                                      <p:rCtr x="-4000" y="-14900"/>
                                    </p:animMotion>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4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with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10"/>
                                        </p:tgtEl>
                                        <p:attrNameLst>
                                          <p:attrName>ppt_w</p:attrName>
                                        </p:attrNameLst>
                                      </p:cBhvr>
                                      <p:tavLst>
                                        <p:tav tm="0">
                                          <p:val>
                                            <p:strVal val="ppt_w"/>
                                          </p:val>
                                        </p:tav>
                                        <p:tav tm="100000">
                                          <p:val>
                                            <p:fltVal val="0"/>
                                          </p:val>
                                        </p:tav>
                                      </p:tavLst>
                                    </p:anim>
                                    <p:anim calcmode="lin" valueType="num">
                                      <p:cBhvr>
                                        <p:cTn id="52" dur="500"/>
                                        <p:tgtEl>
                                          <p:spTgt spid="10"/>
                                        </p:tgtEl>
                                        <p:attrNameLst>
                                          <p:attrName>ppt_h</p:attrName>
                                        </p:attrNameLst>
                                      </p:cBhvr>
                                      <p:tavLst>
                                        <p:tav tm="0">
                                          <p:val>
                                            <p:strVal val="ppt_h"/>
                                          </p:val>
                                        </p:tav>
                                        <p:tav tm="100000">
                                          <p:val>
                                            <p:fltVal val="0"/>
                                          </p:val>
                                        </p:tav>
                                      </p:tavLst>
                                    </p:anim>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53" presetClass="exit" presetSubtype="0" fill="hold" nodeType="withEffect">
                                  <p:stCondLst>
                                    <p:cond delay="0"/>
                                  </p:stCondLst>
                                  <p:childTnLst>
                                    <p:anim calcmode="lin" valueType="num">
                                      <p:cBhvr>
                                        <p:cTn id="56" dur="500"/>
                                        <p:tgtEl>
                                          <p:spTgt spid="11"/>
                                        </p:tgtEl>
                                        <p:attrNameLst>
                                          <p:attrName>ppt_w</p:attrName>
                                        </p:attrNameLst>
                                      </p:cBhvr>
                                      <p:tavLst>
                                        <p:tav tm="0">
                                          <p:val>
                                            <p:strVal val="ppt_w"/>
                                          </p:val>
                                        </p:tav>
                                        <p:tav tm="100000">
                                          <p:val>
                                            <p:fltVal val="0"/>
                                          </p:val>
                                        </p:tav>
                                      </p:tavLst>
                                    </p:anim>
                                    <p:anim calcmode="lin" valueType="num">
                                      <p:cBhvr>
                                        <p:cTn id="57" dur="500"/>
                                        <p:tgtEl>
                                          <p:spTgt spid="11"/>
                                        </p:tgtEl>
                                        <p:attrNameLst>
                                          <p:attrName>ppt_h</p:attrName>
                                        </p:attrNameLst>
                                      </p:cBhvr>
                                      <p:tavLst>
                                        <p:tav tm="0">
                                          <p:val>
                                            <p:strVal val="ppt_h"/>
                                          </p:val>
                                        </p:tav>
                                        <p:tav tm="100000">
                                          <p:val>
                                            <p:fltVal val="0"/>
                                          </p:val>
                                        </p:tav>
                                      </p:tavLst>
                                    </p:anim>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63" presetClass="path" presetSubtype="0" accel="50000" decel="50000" fill="hold" nodeType="withEffect">
                                  <p:stCondLst>
                                    <p:cond delay="0"/>
                                  </p:stCondLst>
                                  <p:childTnLst>
                                    <p:animMotion origin="layout" path="M -3.88889E-6 -4.44444E-6 L 0.48091 0.24306 " pathEditMode="relative" rAng="0" ptsTypes="AA">
                                      <p:cBhvr>
                                        <p:cTn id="66" dur="500" fill="hold"/>
                                        <p:tgtEl>
                                          <p:spTgt spid="10"/>
                                        </p:tgtEl>
                                        <p:attrNameLst>
                                          <p:attrName>ppt_x</p:attrName>
                                          <p:attrName>ppt_y</p:attrName>
                                        </p:attrNameLst>
                                      </p:cBhvr>
                                      <p:rCtr x="24000" y="12200"/>
                                    </p:animMotion>
                                  </p:childTnLst>
                                </p:cTn>
                              </p:par>
                              <p:par>
                                <p:cTn id="67" presetID="63" presetClass="path" presetSubtype="0" accel="50000" decel="50000" fill="hold" nodeType="withEffect">
                                  <p:stCondLst>
                                    <p:cond delay="0"/>
                                  </p:stCondLst>
                                  <p:childTnLst>
                                    <p:animMotion origin="layout" path="M 1.66667E-6 1.85185E-6 L 0.31614 0.04375 " pathEditMode="relative" rAng="0" ptsTypes="AA">
                                      <p:cBhvr>
                                        <p:cTn id="68" dur="500" fill="hold"/>
                                        <p:tgtEl>
                                          <p:spTgt spid="12"/>
                                        </p:tgtEl>
                                        <p:attrNameLst>
                                          <p:attrName>ppt_x</p:attrName>
                                          <p:attrName>ppt_y</p:attrName>
                                        </p:attrNameLst>
                                      </p:cBhvr>
                                      <p:rCtr x="15800" y="2200"/>
                                    </p:animMotion>
                                  </p:childTnLst>
                                </p:cTn>
                              </p:par>
                              <p:par>
                                <p:cTn id="69" presetID="42" presetClass="path" presetSubtype="0" accel="50000" decel="50000" fill="hold" nodeType="withEffect">
                                  <p:stCondLst>
                                    <p:cond delay="0"/>
                                  </p:stCondLst>
                                  <p:childTnLst>
                                    <p:animMotion origin="layout" path="M -3.33333E-6 -4.44444E-6 L 0.07795 0.29329 " pathEditMode="relative" rAng="0" ptsTypes="AA">
                                      <p:cBhvr>
                                        <p:cTn id="70" dur="500" fill="hold"/>
                                        <p:tgtEl>
                                          <p:spTgt spid="11"/>
                                        </p:tgtEl>
                                        <p:attrNameLst>
                                          <p:attrName>ppt_x</p:attrName>
                                          <p:attrName>ppt_y</p:attrName>
                                        </p:attrNameLst>
                                      </p:cBhvr>
                                      <p:rCtr x="3900" y="14700"/>
                                    </p:animMotion>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53" presetClass="exit" presetSubtype="0" fill="hold" nodeType="withEffect">
                                  <p:stCondLst>
                                    <p:cond delay="0"/>
                                  </p:stCondLst>
                                  <p:childTnLst>
                                    <p:anim calcmode="lin" valueType="num">
                                      <p:cBhvr>
                                        <p:cTn id="80" dur="500"/>
                                        <p:tgtEl>
                                          <p:spTgt spid="13"/>
                                        </p:tgtEl>
                                        <p:attrNameLst>
                                          <p:attrName>ppt_w</p:attrName>
                                        </p:attrNameLst>
                                      </p:cBhvr>
                                      <p:tavLst>
                                        <p:tav tm="0">
                                          <p:val>
                                            <p:strVal val="ppt_w"/>
                                          </p:val>
                                        </p:tav>
                                        <p:tav tm="100000">
                                          <p:val>
                                            <p:fltVal val="0"/>
                                          </p:val>
                                        </p:tav>
                                      </p:tavLst>
                                    </p:anim>
                                    <p:anim calcmode="lin" valueType="num">
                                      <p:cBhvr>
                                        <p:cTn id="81" dur="500"/>
                                        <p:tgtEl>
                                          <p:spTgt spid="13"/>
                                        </p:tgtEl>
                                        <p:attrNameLst>
                                          <p:attrName>ppt_h</p:attrName>
                                        </p:attrNameLst>
                                      </p:cBhvr>
                                      <p:tavLst>
                                        <p:tav tm="0">
                                          <p:val>
                                            <p:strVal val="ppt_h"/>
                                          </p:val>
                                        </p:tav>
                                        <p:tav tm="100000">
                                          <p:val>
                                            <p:fltVal val="0"/>
                                          </p:val>
                                        </p:tav>
                                      </p:tavLst>
                                    </p:anim>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63" presetClass="path" presetSubtype="0" accel="50000" decel="50000" fill="hold" nodeType="withEffect">
                                  <p:stCondLst>
                                    <p:cond delay="0"/>
                                  </p:stCondLst>
                                  <p:childTnLst>
                                    <p:animMotion origin="layout" path="M -8.33333E-7 1.85185E-6 L 0.3059 -0.21065 " pathEditMode="relative" rAng="0" ptsTypes="AA">
                                      <p:cBhvr>
                                        <p:cTn id="85" dur="500" fill="hold"/>
                                        <p:tgtEl>
                                          <p:spTgt spid="13"/>
                                        </p:tgtEl>
                                        <p:attrNameLst>
                                          <p:attrName>ppt_x</p:attrName>
                                          <p:attrName>ppt_y</p:attrName>
                                        </p:attrNameLst>
                                      </p:cBhvr>
                                      <p:rCtr x="153" y="-105"/>
                                    </p:animMotion>
                                  </p:childTnLst>
                                </p:cTn>
                              </p:par>
                            </p:childTnLst>
                          </p:cTn>
                        </p:par>
                      </p:childTnLst>
                    </p:cTn>
                  </p:par>
                </p:childTnLst>
              </p:cTn>
              <p:nextCondLst>
                <p:cond evt="onClick" delay="0">
                  <p:tgtEl>
                    <p:spTgt spid="13"/>
                  </p:tgtEl>
                </p:cond>
              </p:nextCondLst>
            </p:seq>
          </p:childTnLst>
        </p:cTn>
      </p:par>
    </p:tnLst>
    <p:bldLst>
      <p:bldP spid="49" grpId="0" animBg="1"/>
      <p:bldP spid="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p:nvPr/>
        </p:nvGrpSpPr>
        <p:grpSpPr>
          <a:xfrm>
            <a:off x="228600" y="914400"/>
            <a:ext cx="8686800" cy="5829300"/>
            <a:chOff x="228600" y="1028700"/>
            <a:chExt cx="8686800" cy="5829300"/>
          </a:xfrm>
        </p:grpSpPr>
        <p:sp>
          <p:nvSpPr>
            <p:cNvPr id="81" name="Rectangle 80"/>
            <p:cNvSpPr/>
            <p:nvPr/>
          </p:nvSpPr>
          <p:spPr bwMode="auto">
            <a:xfrm flipV="1">
              <a:off x="228600" y="1028700"/>
              <a:ext cx="86868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82" name="Rounded Rectangle 81"/>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83" name="Rounded Rectangle 82"/>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60" name="Rounded Rectangle 59"/>
          <p:cNvSpPr/>
          <p:nvPr/>
        </p:nvSpPr>
        <p:spPr bwMode="auto">
          <a:xfrm>
            <a:off x="457200" y="2857500"/>
            <a:ext cx="4343400" cy="1104900"/>
          </a:xfrm>
          <a:prstGeom prst="roundRect">
            <a:avLst>
              <a:gd name="adj" fmla="val 9054"/>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61" name="Rounded Rectangle 60"/>
          <p:cNvSpPr/>
          <p:nvPr/>
        </p:nvSpPr>
        <p:spPr bwMode="auto">
          <a:xfrm>
            <a:off x="457200" y="4114799"/>
            <a:ext cx="4343400" cy="1638301"/>
          </a:xfrm>
          <a:prstGeom prst="roundRect">
            <a:avLst>
              <a:gd name="adj" fmla="val 7595"/>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62" name="Rounded Rectangle 61"/>
          <p:cNvSpPr/>
          <p:nvPr/>
        </p:nvSpPr>
        <p:spPr bwMode="auto">
          <a:xfrm>
            <a:off x="457200" y="2019300"/>
            <a:ext cx="4343400" cy="6858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76" name="Capabilty Desc"/>
          <p:cNvSpPr/>
          <p:nvPr/>
        </p:nvSpPr>
        <p:spPr>
          <a:xfrm>
            <a:off x="495300" y="2906544"/>
            <a:ext cx="5219700" cy="969496"/>
          </a:xfrm>
          <a:prstGeom prst="rect">
            <a:avLst/>
          </a:prstGeom>
        </p:spPr>
        <p:txBody>
          <a:bodyPr wrap="square">
            <a:spAutoFit/>
          </a:bodyPr>
          <a:lstStyle/>
          <a:p>
            <a:r>
              <a:rPr lang="en-US" sz="1500" kern="1200" dirty="0">
                <a:solidFill>
                  <a:srgbClr val="FFC000"/>
                </a:solidFill>
                <a:ea typeface="+mn-ea"/>
                <a:cs typeface="+mn-cs"/>
              </a:rPr>
              <a:t>SharePoint Workspace: </a:t>
            </a:r>
            <a:r>
              <a:rPr lang="en-US" sz="1400" dirty="0">
                <a:solidFill>
                  <a:prstClr val="white"/>
                </a:solidFill>
              </a:rPr>
              <a:t>Take SharePoint libraries and lists offline by simply pointing at a site or from the SharePoint site itself. </a:t>
            </a:r>
            <a:r>
              <a:rPr lang="en-US" sz="1400" dirty="0"/>
              <a:t>When you reconnect, only the changes are synchronized, providing fast updates even over a low bandwidth connection. </a:t>
            </a:r>
            <a:endParaRPr lang="en-US" sz="1500" kern="1200" dirty="0">
              <a:solidFill>
                <a:prstClr val="white"/>
              </a:solidFill>
              <a:cs typeface="Arial" pitchFamily="34" charset="0"/>
            </a:endParaRPr>
          </a:p>
        </p:txBody>
      </p:sp>
      <p:sp>
        <p:nvSpPr>
          <p:cNvPr id="78" name="Potential Savings"/>
          <p:cNvSpPr/>
          <p:nvPr/>
        </p:nvSpPr>
        <p:spPr>
          <a:xfrm>
            <a:off x="495300" y="4152900"/>
            <a:ext cx="5067300" cy="1992853"/>
          </a:xfrm>
          <a:prstGeom prst="rect">
            <a:avLst/>
          </a:prstGeom>
        </p:spPr>
        <p:txBody>
          <a:bodyPr wrap="square">
            <a:spAutoFit/>
          </a:bodyPr>
          <a:lstStyle/>
          <a:p>
            <a:r>
              <a:rPr lang="en-US" sz="1500" dirty="0">
                <a:solidFill>
                  <a:srgbClr val="FFC000"/>
                </a:solidFill>
              </a:rPr>
              <a:t>Potential savings/efficiency gains: </a:t>
            </a:r>
            <a:r>
              <a:rPr lang="en-US" sz="1400" dirty="0">
                <a:solidFill>
                  <a:prstClr val="white"/>
                </a:solidFill>
              </a:rPr>
              <a:t>Make more of existing SharePoint investments by enabling people to stay productive and in sync when away from the office.</a:t>
            </a:r>
            <a:r>
              <a:rPr lang="en-US" sz="1400" dirty="0"/>
              <a:t>  </a:t>
            </a:r>
          </a:p>
          <a:p>
            <a:pPr>
              <a:spcBef>
                <a:spcPts val="600"/>
              </a:spcBef>
            </a:pPr>
            <a:r>
              <a:rPr lang="en-US" sz="1400" dirty="0">
                <a:solidFill>
                  <a:prstClr val="white"/>
                </a:solidFill>
              </a:rPr>
              <a:t>IT can drive uptake of SharePoint initiatives by delivering a rich experience for access to content, online or offline, with integrated authentication. </a:t>
            </a:r>
          </a:p>
          <a:p>
            <a:pPr lvl="0"/>
            <a:endParaRPr lang="en-US" sz="1400" dirty="0">
              <a:cs typeface="Arial" pitchFamily="34" charset="0"/>
            </a:endParaRPr>
          </a:p>
          <a:p>
            <a:pPr marL="0" lvl="1" algn="l" defTabSz="-13873163" rtl="0" eaLnBrk="0" fontAlgn="base" hangingPunct="0">
              <a:spcBef>
                <a:spcPct val="30000"/>
              </a:spcBef>
              <a:spcAft>
                <a:spcPct val="0"/>
              </a:spcAft>
              <a:buClr>
                <a:srgbClr val="EEECE1"/>
              </a:buClr>
              <a:buSzPct val="85000"/>
            </a:pPr>
            <a:endParaRPr lang="en-US" sz="1500" kern="1200" dirty="0">
              <a:solidFill>
                <a:prstClr val="white"/>
              </a:solidFill>
              <a:ea typeface="+mn-ea"/>
              <a:cs typeface="+mn-cs"/>
            </a:endParaRPr>
          </a:p>
        </p:txBody>
      </p:sp>
      <p:sp>
        <p:nvSpPr>
          <p:cNvPr id="79" name="Challenge"/>
          <p:cNvSpPr/>
          <p:nvPr/>
        </p:nvSpPr>
        <p:spPr>
          <a:xfrm>
            <a:off x="495300" y="2055187"/>
            <a:ext cx="4724400" cy="538609"/>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kern="1200" dirty="0">
                <a:solidFill>
                  <a:srgbClr val="FFC000"/>
                </a:solidFill>
                <a:ea typeface="+mn-ea"/>
                <a:cs typeface="+mn-cs"/>
              </a:rPr>
              <a:t>Challenge</a:t>
            </a:r>
            <a:r>
              <a:rPr lang="en-US" sz="1400" dirty="0">
                <a:solidFill>
                  <a:srgbClr val="FFC000"/>
                </a:solidFill>
              </a:rPr>
              <a:t>:</a:t>
            </a:r>
            <a:r>
              <a:rPr lang="en-US" sz="1400" kern="1200" dirty="0">
                <a:solidFill>
                  <a:srgbClr val="FFC000"/>
                </a:solidFill>
                <a:ea typeface="+mn-ea"/>
                <a:cs typeface="+mn-cs"/>
              </a:rPr>
              <a:t> </a:t>
            </a:r>
            <a:r>
              <a:rPr lang="en-US" sz="1400" dirty="0">
                <a:solidFill>
                  <a:prstClr val="white"/>
                </a:solidFill>
              </a:rPr>
              <a:t>Trends toward working remotely have lead to high demand for a seamless online/offline experience.</a:t>
            </a:r>
            <a:endParaRPr lang="en-US" sz="1400" kern="1200" dirty="0">
              <a:solidFill>
                <a:prstClr val="white"/>
              </a:solidFill>
              <a:ea typeface="+mn-ea"/>
              <a:cs typeface="+mn-cs"/>
            </a:endParaRPr>
          </a:p>
        </p:txBody>
      </p:sp>
      <p:sp>
        <p:nvSpPr>
          <p:cNvPr id="34" name="Use Office Anywhere"/>
          <p:cNvSpPr/>
          <p:nvPr/>
        </p:nvSpPr>
        <p:spPr>
          <a:xfrm>
            <a:off x="457200" y="1485900"/>
            <a:ext cx="2819400" cy="341632"/>
          </a:xfrm>
          <a:prstGeom prst="rect">
            <a:avLst/>
          </a:prstGeom>
        </p:spPr>
        <p:txBody>
          <a:bodyPr wrap="squar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latin typeface="Arial" charset="0"/>
                <a:ea typeface="+mn-ea"/>
                <a:cs typeface="+mn-cs"/>
              </a:rPr>
              <a:t>Use Office Anywhere</a:t>
            </a:r>
          </a:p>
        </p:txBody>
      </p:sp>
      <p:grpSp>
        <p:nvGrpSpPr>
          <p:cNvPr id="3" name="Group 50"/>
          <p:cNvGrpSpPr/>
          <p:nvPr/>
        </p:nvGrpSpPr>
        <p:grpSpPr>
          <a:xfrm>
            <a:off x="6172200" y="2050652"/>
            <a:ext cx="2114550" cy="3892948"/>
            <a:chOff x="6172200" y="1905000"/>
            <a:chExt cx="2114550" cy="3892948"/>
          </a:xfrm>
          <a:scene3d>
            <a:camera prst="perspectiveHeroicExtremeLeftFacing">
              <a:rot lat="487347" lon="2067641" rev="21540000"/>
            </a:camera>
            <a:lightRig rig="threePt" dir="t"/>
          </a:scene3d>
        </p:grpSpPr>
        <p:pic>
          <p:nvPicPr>
            <p:cNvPr id="50" name="Picture 2" descr="C:\Documents and Settings\Paul\Desktop\SPW_Client.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300" y="1905000"/>
              <a:ext cx="2019300" cy="1323896"/>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122" name="TextBox 121"/>
            <p:cNvSpPr txBox="1"/>
            <p:nvPr/>
          </p:nvSpPr>
          <p:spPr>
            <a:xfrm>
              <a:off x="6172200" y="3276600"/>
              <a:ext cx="2057400" cy="3323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400" kern="1200" dirty="0">
                  <a:solidFill>
                    <a:prstClr val="white"/>
                  </a:solidFill>
                  <a:latin typeface="Segoe Semibold"/>
                  <a:ea typeface="+mn-ea"/>
                  <a:cs typeface="+mn-cs"/>
                </a:rPr>
                <a:t>SharePoint Workspace</a:t>
              </a:r>
              <a:br>
                <a:rPr lang="en-US" sz="1400" kern="1200" dirty="0">
                  <a:solidFill>
                    <a:prstClr val="white"/>
                  </a:solidFill>
                  <a:latin typeface="Segoe Semibold"/>
                  <a:ea typeface="+mn-ea"/>
                  <a:cs typeface="+mn-cs"/>
                </a:rPr>
              </a:br>
              <a:r>
                <a:rPr lang="en-US" sz="1000" dirty="0">
                  <a:solidFill>
                    <a:prstClr val="white">
                      <a:lumMod val="65000"/>
                    </a:prstClr>
                  </a:solidFill>
                </a:rPr>
                <a:t>(Click Image)</a:t>
              </a:r>
              <a:endParaRPr lang="en-US" sz="1400" u="sng" kern="1200" dirty="0">
                <a:solidFill>
                  <a:srgbClr val="4F81BD"/>
                </a:solidFill>
                <a:latin typeface="Segoe Semibold"/>
                <a:ea typeface="+mn-ea"/>
                <a:cs typeface="+mn-cs"/>
              </a:endParaRPr>
            </a:p>
          </p:txBody>
        </p:sp>
        <p:grpSp>
          <p:nvGrpSpPr>
            <p:cNvPr id="4" name="Example Scenario Thumbnail"/>
            <p:cNvGrpSpPr/>
            <p:nvPr/>
          </p:nvGrpSpPr>
          <p:grpSpPr>
            <a:xfrm>
              <a:off x="6191250" y="3886200"/>
              <a:ext cx="2095500" cy="1911748"/>
              <a:chOff x="5886450" y="4188957"/>
              <a:chExt cx="2095500" cy="1911748"/>
            </a:xfrm>
          </p:grpSpPr>
          <p:pic>
            <p:nvPicPr>
              <p:cNvPr id="57" name="Picture 56" descr="Groove scenari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943600" y="4188957"/>
                <a:ext cx="2019300" cy="1325105"/>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58" name="TextBox 57"/>
              <p:cNvSpPr txBox="1"/>
              <p:nvPr/>
            </p:nvSpPr>
            <p:spPr>
              <a:xfrm>
                <a:off x="5886450" y="5560557"/>
                <a:ext cx="2095500" cy="54014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400" kern="1200" dirty="0">
                    <a:solidFill>
                      <a:prstClr val="white"/>
                    </a:solidFill>
                    <a:latin typeface="Segoe Semibold"/>
                    <a:ea typeface="+mn-ea"/>
                    <a:cs typeface="+mn-cs"/>
                  </a:rPr>
                  <a:t>SharePoint Offline Scenario</a:t>
                </a:r>
                <a:br>
                  <a:rPr lang="en-US" sz="1400" kern="1200" dirty="0">
                    <a:solidFill>
                      <a:prstClr val="white"/>
                    </a:solidFill>
                    <a:latin typeface="Segoe Semibold"/>
                    <a:ea typeface="+mn-ea"/>
                    <a:cs typeface="+mn-cs"/>
                  </a:rPr>
                </a:br>
                <a:r>
                  <a:rPr lang="en-US" sz="1100" dirty="0">
                    <a:solidFill>
                      <a:schemeClr val="tx1">
                        <a:lumMod val="65000"/>
                      </a:schemeClr>
                    </a:solidFill>
                  </a:rPr>
                  <a:t>(Click Image)</a:t>
                </a:r>
                <a:endParaRPr lang="en-US" sz="1400" u="sng" kern="1200" dirty="0">
                  <a:solidFill>
                    <a:srgbClr val="4F81BD"/>
                  </a:solidFill>
                  <a:latin typeface="Segoe Semibold"/>
                  <a:ea typeface="+mn-ea"/>
                  <a:cs typeface="+mn-cs"/>
                </a:endParaRPr>
              </a:p>
            </p:txBody>
          </p:sp>
        </p:grpSp>
      </p:grpSp>
      <p:sp>
        <p:nvSpPr>
          <p:cNvPr id="46" name="Title 1"/>
          <p:cNvSpPr txBox="1">
            <a:spLocks noGrp="1"/>
          </p:cNvSpPr>
          <p:nvPr>
            <p:ph type="title"/>
          </p:nvPr>
        </p:nvSpPr>
        <p:spPr>
          <a:xfrm>
            <a:off x="398463" y="241300"/>
            <a:ext cx="8363938" cy="666387"/>
          </a:xfrm>
          <a:prstGeom prst="rect">
            <a:avLst/>
          </a:prstGeom>
        </p:spPr>
        <p:txBody>
          <a:bodyPr>
            <a:normAutofit fontScale="90000"/>
          </a:bodyPr>
          <a:lstStyle/>
          <a:p>
            <a:pPr marL="0" marR="0" lvl="0" indent="-342900" algn="l" defTabSz="-13873163" rtl="0" eaLnBrk="0" fontAlgn="base" latinLnBrk="0" hangingPunct="0">
              <a:lnSpc>
                <a:spcPct val="90000"/>
              </a:lnSpc>
              <a:spcBef>
                <a:spcPct val="0"/>
              </a:spcBef>
              <a:spcAft>
                <a:spcPct val="0"/>
              </a:spcAft>
              <a:buClrTx/>
              <a:buSzTx/>
              <a:buFontTx/>
              <a:buNone/>
              <a:tabLst/>
              <a:defRPr/>
            </a:pPr>
            <a:r>
              <a:rPr kumimoji="0" lang="en-US" sz="2700" b="0" i="0" u="none" strike="noStrike" kern="0" cap="none" spc="-130" normalizeH="0" baseline="0" noProof="0" dirty="0">
                <a:ln>
                  <a:noFill/>
                </a:ln>
                <a:solidFill>
                  <a:schemeClr val="tx2"/>
                </a:solidFill>
                <a:effectLst>
                  <a:outerShdw blurRad="38100" dist="38100" dir="2700000" algn="tl">
                    <a:srgbClr val="000000"/>
                  </a:outerShdw>
                </a:effectLst>
                <a:uLnTx/>
                <a:uFillTx/>
                <a:latin typeface="+mj-lt"/>
                <a:ea typeface="+mj-ea"/>
                <a:cs typeface="+mj-cs"/>
              </a:rPr>
              <a:t>Work with SharePoint </a:t>
            </a:r>
            <a:r>
              <a:rPr lang="en-US" sz="2700" kern="0" spc="-130" noProof="0" dirty="0">
                <a:solidFill>
                  <a:schemeClr val="tx2"/>
                </a:solidFill>
                <a:effectLst>
                  <a:outerShdw blurRad="38100" dist="38100" dir="2700000" algn="tl">
                    <a:srgbClr val="000000"/>
                  </a:outerShdw>
                </a:effectLst>
                <a:latin typeface="+mj-lt"/>
                <a:ea typeface="+mj-ea"/>
                <a:cs typeface="+mj-cs"/>
              </a:rPr>
              <a:t>D</a:t>
            </a:r>
            <a:r>
              <a:rPr kumimoji="0" lang="en-US" sz="2700" b="0" i="0" u="none" strike="noStrike" kern="0" cap="none" spc="-130" normalizeH="0" baseline="0" noProof="0" dirty="0">
                <a:ln>
                  <a:noFill/>
                </a:ln>
                <a:solidFill>
                  <a:schemeClr val="tx2"/>
                </a:solidFill>
                <a:effectLst>
                  <a:outerShdw blurRad="38100" dist="38100" dir="2700000" algn="tl">
                    <a:srgbClr val="000000"/>
                  </a:outerShdw>
                </a:effectLst>
                <a:uLnTx/>
                <a:uFillTx/>
                <a:latin typeface="+mj-lt"/>
                <a:ea typeface="+mj-ea"/>
                <a:cs typeface="+mj-cs"/>
              </a:rPr>
              <a:t>ocuments and</a:t>
            </a:r>
            <a:r>
              <a:rPr kumimoji="0" lang="en-US" sz="2700" b="0" i="0" u="none" strike="noStrike" kern="0" cap="none" spc="-130" normalizeH="0" noProof="0" dirty="0">
                <a:ln>
                  <a:noFill/>
                </a:ln>
                <a:solidFill>
                  <a:schemeClr val="tx2"/>
                </a:solidFill>
                <a:effectLst>
                  <a:outerShdw blurRad="38100" dist="38100" dir="2700000" algn="tl">
                    <a:srgbClr val="000000"/>
                  </a:outerShdw>
                </a:effectLst>
                <a:uLnTx/>
                <a:uFillTx/>
                <a:latin typeface="+mj-lt"/>
                <a:ea typeface="+mj-ea"/>
                <a:cs typeface="+mj-cs"/>
              </a:rPr>
              <a:t> L</a:t>
            </a:r>
            <a:r>
              <a:rPr kumimoji="0" lang="en-US" sz="2700" b="0" i="0" u="none" strike="noStrike" kern="0" cap="none" spc="-130" normalizeH="0" baseline="0" noProof="0" dirty="0">
                <a:ln>
                  <a:noFill/>
                </a:ln>
                <a:solidFill>
                  <a:schemeClr val="tx2"/>
                </a:solidFill>
                <a:effectLst>
                  <a:outerShdw blurRad="38100" dist="38100" dir="2700000" algn="tl">
                    <a:srgbClr val="000000"/>
                  </a:outerShdw>
                </a:effectLst>
                <a:uLnTx/>
                <a:uFillTx/>
                <a:latin typeface="+mj-lt"/>
                <a:ea typeface="+mj-ea"/>
                <a:cs typeface="+mj-cs"/>
              </a:rPr>
              <a:t>ists Offline    </a:t>
            </a:r>
            <a:r>
              <a:rPr kumimoji="0" lang="en-US" sz="3600" b="0" i="0" u="none" strike="noStrike" kern="0" cap="none" spc="-130" normalizeH="0" baseline="0" noProof="0" dirty="0">
                <a:ln>
                  <a:noFill/>
                </a:ln>
                <a:solidFill>
                  <a:srgbClr val="FFC000"/>
                </a:solidFill>
                <a:effectLst>
                  <a:outerShdw blurRad="38100" dist="38100" dir="2700000" algn="tl">
                    <a:srgbClr val="000000"/>
                  </a:outerShdw>
                </a:effectLst>
                <a:uLnTx/>
                <a:uFillTx/>
                <a:latin typeface="+mj-lt"/>
                <a:ea typeface="+mj-ea"/>
                <a:cs typeface="+mj-cs"/>
              </a:rPr>
              <a:t/>
            </a:r>
            <a:br>
              <a:rPr kumimoji="0" lang="en-US" sz="3600" b="0" i="0" u="none" strike="noStrike" kern="0" cap="none" spc="-130" normalizeH="0" baseline="0" noProof="0" dirty="0">
                <a:ln>
                  <a:noFill/>
                </a:ln>
                <a:solidFill>
                  <a:srgbClr val="FFC000"/>
                </a:solidFill>
                <a:effectLst>
                  <a:outerShdw blurRad="38100" dist="38100" dir="2700000" algn="tl">
                    <a:srgbClr val="000000"/>
                  </a:outerShdw>
                </a:effectLst>
                <a:uLnTx/>
                <a:uFillTx/>
                <a:latin typeface="+mj-lt"/>
                <a:ea typeface="+mj-ea"/>
                <a:cs typeface="+mj-cs"/>
              </a:rPr>
            </a:br>
            <a:r>
              <a:rPr kumimoji="0" lang="en-US" sz="2700" b="0" i="0" u="none" strike="noStrike" kern="0" cap="none" spc="-130" normalizeH="0" baseline="0" noProof="0" dirty="0">
                <a:ln>
                  <a:noFill/>
                </a:ln>
                <a:solidFill>
                  <a:schemeClr val="tx2"/>
                </a:solidFill>
                <a:effectLst>
                  <a:outerShdw blurRad="38100" dist="38100" dir="2700000" algn="tl">
                    <a:srgbClr val="000000"/>
                  </a:outerShdw>
                </a:effectLst>
                <a:uLnTx/>
                <a:uFillTx/>
                <a:ea typeface="+mj-ea"/>
                <a:cs typeface="+mj-cs"/>
              </a:rPr>
              <a:t>With SharePoint Workspace </a:t>
            </a:r>
            <a:r>
              <a:rPr lang="en-US" sz="2700" spc="-130" dirty="0">
                <a:solidFill>
                  <a:schemeClr val="tx2"/>
                </a:solidFill>
              </a:rPr>
              <a:t>2010</a:t>
            </a:r>
            <a:endParaRPr kumimoji="0" lang="en-US" sz="2700" b="0" i="0" u="none" strike="noStrike" kern="0" cap="none" spc="-130" normalizeH="0" baseline="0" noProof="0" dirty="0">
              <a:ln>
                <a:noFill/>
              </a:ln>
              <a:solidFill>
                <a:schemeClr val="tx2"/>
              </a:solidFill>
              <a:effectLst>
                <a:outerShdw blurRad="38100" dist="38100" dir="2700000" algn="tl">
                  <a:srgbClr val="000000"/>
                </a:outerShdw>
              </a:effectLst>
              <a:uLnTx/>
              <a:uFillTx/>
              <a:ea typeface="+mj-ea"/>
              <a:cs typeface="+mj-cs"/>
            </a:endParaRPr>
          </a:p>
        </p:txBody>
      </p:sp>
      <p:grpSp>
        <p:nvGrpSpPr>
          <p:cNvPr id="5" name="Example Scenario"/>
          <p:cNvGrpSpPr/>
          <p:nvPr/>
        </p:nvGrpSpPr>
        <p:grpSpPr>
          <a:xfrm>
            <a:off x="100232" y="1065567"/>
            <a:ext cx="8929902" cy="5687098"/>
            <a:chOff x="100232" y="1179867"/>
            <a:chExt cx="8929902" cy="5687098"/>
          </a:xfrm>
        </p:grpSpPr>
        <p:pic>
          <p:nvPicPr>
            <p:cNvPr id="84" name="Bounding box" descr="Exmaple Scenario bounding box Plain.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32" y="1179867"/>
              <a:ext cx="8929902" cy="5687098"/>
            </a:xfrm>
            <a:prstGeom prst="rect">
              <a:avLst/>
            </a:prstGeom>
          </p:spPr>
        </p:pic>
        <p:grpSp>
          <p:nvGrpSpPr>
            <p:cNvPr id="6" name="Group 103"/>
            <p:cNvGrpSpPr/>
            <p:nvPr/>
          </p:nvGrpSpPr>
          <p:grpSpPr>
            <a:xfrm>
              <a:off x="4991100" y="1409700"/>
              <a:ext cx="3429000" cy="2514600"/>
              <a:chOff x="4991100" y="936625"/>
              <a:chExt cx="3429000" cy="2514600"/>
            </a:xfrm>
          </p:grpSpPr>
          <p:pic>
            <p:nvPicPr>
              <p:cNvPr id="67" name="Picture 17" descr="C:\Documents and Settings\Paul\Local Settings\Temporary Internet Files\Content.IE5\OJ9HAQMG\MPj040672800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05500" y="936625"/>
                <a:ext cx="2514600" cy="2514600"/>
              </a:xfrm>
              <a:prstGeom prst="rect">
                <a:avLst/>
              </a:prstGeom>
              <a:ln>
                <a:noFill/>
              </a:ln>
              <a:effectLst>
                <a:softEdge rad="112500"/>
              </a:effectLst>
            </p:spPr>
          </p:pic>
          <p:sp>
            <p:nvSpPr>
              <p:cNvPr id="68" name="TextBox 67"/>
              <p:cNvSpPr txBox="1"/>
              <p:nvPr/>
            </p:nvSpPr>
            <p:spPr>
              <a:xfrm>
                <a:off x="4991100" y="2460625"/>
                <a:ext cx="1828800"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fontAlgn="base">
                  <a:spcBef>
                    <a:spcPct val="0"/>
                  </a:spcBef>
                  <a:spcAft>
                    <a:spcPct val="0"/>
                  </a:spcAft>
                </a:pPr>
                <a:r>
                  <a:rPr lang="en-US" sz="1400" kern="1200" dirty="0">
                    <a:solidFill>
                      <a:prstClr val="white"/>
                    </a:solidFill>
                    <a:latin typeface="Arial" charset="0"/>
                    <a:ea typeface="+mn-ea"/>
                    <a:cs typeface="+mn-cs"/>
                  </a:rPr>
                  <a:t>Offline</a:t>
                </a:r>
              </a:p>
            </p:txBody>
          </p:sp>
        </p:grpSp>
      </p:grpSp>
      <p:grpSp>
        <p:nvGrpSpPr>
          <p:cNvPr id="7" name="Group 100"/>
          <p:cNvGrpSpPr/>
          <p:nvPr/>
        </p:nvGrpSpPr>
        <p:grpSpPr>
          <a:xfrm>
            <a:off x="457200" y="1943099"/>
            <a:ext cx="1714500" cy="2286000"/>
            <a:chOff x="304800" y="1904999"/>
            <a:chExt cx="1714500" cy="2286000"/>
          </a:xfrm>
        </p:grpSpPr>
        <p:pic>
          <p:nvPicPr>
            <p:cNvPr id="102" name="Picture 101" descr="server.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47700" y="1904999"/>
              <a:ext cx="1171592" cy="2286000"/>
            </a:xfrm>
            <a:prstGeom prst="rect">
              <a:avLst/>
            </a:prstGeom>
          </p:spPr>
        </p:pic>
        <p:sp>
          <p:nvSpPr>
            <p:cNvPr id="103" name="TextBox 102"/>
            <p:cNvSpPr txBox="1"/>
            <p:nvPr/>
          </p:nvSpPr>
          <p:spPr>
            <a:xfrm>
              <a:off x="304800" y="3581400"/>
              <a:ext cx="1714500"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fontAlgn="base">
                <a:spcBef>
                  <a:spcPct val="0"/>
                </a:spcBef>
                <a:spcAft>
                  <a:spcPct val="0"/>
                </a:spcAft>
              </a:pPr>
              <a:r>
                <a:rPr lang="en-US" sz="1200" kern="1200" dirty="0">
                  <a:solidFill>
                    <a:prstClr val="white"/>
                  </a:solidFill>
                  <a:latin typeface="Arial" charset="0"/>
                  <a:ea typeface="+mn-ea"/>
                  <a:cs typeface="+mn-cs"/>
                </a:rPr>
                <a:t>SharePoint Workspace Server</a:t>
              </a:r>
            </a:p>
          </p:txBody>
        </p:sp>
      </p:grpSp>
      <p:pic>
        <p:nvPicPr>
          <p:cNvPr id="104" name="Rectangle 13344"/>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9700" y="2707858"/>
            <a:ext cx="2628900" cy="533400"/>
          </a:xfrm>
          <a:prstGeom prst="rect">
            <a:avLst/>
          </a:prstGeom>
          <a:noFill/>
          <a:ln w="9525">
            <a:noFill/>
            <a:miter lim="800000"/>
            <a:headEnd/>
            <a:tailEnd/>
          </a:ln>
        </p:spPr>
      </p:pic>
      <p:pic>
        <p:nvPicPr>
          <p:cNvPr id="105"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3619500" y="2212559"/>
            <a:ext cx="1181100" cy="1711741"/>
          </a:xfrm>
          <a:prstGeom prst="rect">
            <a:avLst/>
          </a:prstGeom>
          <a:noFill/>
          <a:effectLst/>
        </p:spPr>
      </p:pic>
      <p:sp>
        <p:nvSpPr>
          <p:cNvPr id="106" name="TextBox 105"/>
          <p:cNvSpPr txBox="1"/>
          <p:nvPr/>
        </p:nvSpPr>
        <p:spPr>
          <a:xfrm>
            <a:off x="2324100" y="2814441"/>
            <a:ext cx="800100"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fontAlgn="base">
              <a:spcBef>
                <a:spcPct val="0"/>
              </a:spcBef>
              <a:spcAft>
                <a:spcPct val="0"/>
              </a:spcAft>
            </a:pPr>
            <a:r>
              <a:rPr lang="en-US" sz="1050" kern="1200" dirty="0">
                <a:solidFill>
                  <a:prstClr val="white"/>
                </a:solidFill>
                <a:latin typeface="Arial" charset="0"/>
                <a:ea typeface="+mn-ea"/>
                <a:cs typeface="+mn-cs"/>
              </a:rPr>
              <a:t>Auto-sync</a:t>
            </a:r>
          </a:p>
        </p:txBody>
      </p:sp>
      <p:pic>
        <p:nvPicPr>
          <p:cNvPr id="110" name="Picture 109" descr="Autosync Office cop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09700" y="2198592"/>
            <a:ext cx="3407383" cy="1725026"/>
          </a:xfrm>
          <a:prstGeom prst="rect">
            <a:avLst/>
          </a:prstGeom>
        </p:spPr>
      </p:pic>
      <p:sp>
        <p:nvSpPr>
          <p:cNvPr id="111" name="TextBox 110"/>
          <p:cNvSpPr txBox="1"/>
          <p:nvPr/>
        </p:nvSpPr>
        <p:spPr>
          <a:xfrm>
            <a:off x="2324100" y="2819400"/>
            <a:ext cx="800100"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fontAlgn="base">
              <a:spcBef>
                <a:spcPct val="0"/>
              </a:spcBef>
              <a:spcAft>
                <a:spcPct val="0"/>
              </a:spcAft>
            </a:pPr>
            <a:r>
              <a:rPr lang="en-US" sz="1050" kern="1200" dirty="0">
                <a:gradFill>
                  <a:gsLst>
                    <a:gs pos="0">
                      <a:prstClr val="white">
                        <a:alpha val="25000"/>
                      </a:prstClr>
                    </a:gs>
                    <a:gs pos="50000">
                      <a:prstClr val="white">
                        <a:alpha val="25000"/>
                      </a:prstClr>
                    </a:gs>
                  </a:gsLst>
                  <a:lin ang="13200000" scaled="0"/>
                </a:gradFill>
                <a:latin typeface="Arial" charset="0"/>
                <a:ea typeface="+mn-ea"/>
                <a:cs typeface="+mn-cs"/>
              </a:rPr>
              <a:t>Auto-sync</a:t>
            </a:r>
          </a:p>
        </p:txBody>
      </p:sp>
      <p:pic>
        <p:nvPicPr>
          <p:cNvPr id="112" name="Picture 35" descr="C:\W Drive Docs\Wilco Tech stuff\Various Projects\photos\Stock Photos - Business - Out of the Office\Online Use - RGB\OFC09_Peter_00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43600" y="4343400"/>
            <a:ext cx="2511425" cy="1676400"/>
          </a:xfrm>
          <a:prstGeom prst="rect">
            <a:avLst/>
          </a:prstGeom>
          <a:ln>
            <a:noFill/>
          </a:ln>
          <a:effectLst>
            <a:softEdge rad="112500"/>
          </a:effectLst>
        </p:spPr>
      </p:pic>
      <p:cxnSp>
        <p:nvCxnSpPr>
          <p:cNvPr id="113" name="Straight Connector 112"/>
          <p:cNvCxnSpPr/>
          <p:nvPr/>
        </p:nvCxnSpPr>
        <p:spPr bwMode="invGray">
          <a:xfrm rot="10800000">
            <a:off x="1562101" y="3009899"/>
            <a:ext cx="4686300" cy="2667000"/>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nvGrpSpPr>
          <p:cNvPr id="8" name="Group 113"/>
          <p:cNvGrpSpPr/>
          <p:nvPr/>
        </p:nvGrpSpPr>
        <p:grpSpPr>
          <a:xfrm>
            <a:off x="5562600" y="5219700"/>
            <a:ext cx="609600" cy="462158"/>
            <a:chOff x="4856704" y="4648200"/>
            <a:chExt cx="609600" cy="462158"/>
          </a:xfrm>
        </p:grpSpPr>
        <p:sp>
          <p:nvSpPr>
            <p:cNvPr id="115" name="Isosceles Triangle 114"/>
            <p:cNvSpPr/>
            <p:nvPr/>
          </p:nvSpPr>
          <p:spPr bwMode="auto">
            <a:xfrm>
              <a:off x="4991100" y="4648200"/>
              <a:ext cx="342900" cy="266700"/>
            </a:xfrm>
            <a:prstGeom prst="triangle">
              <a:avLst/>
            </a:prstGeom>
            <a:solidFill>
              <a:schemeClr val="accent4">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w="69850" h="69850" prst="coolSlant"/>
            </a:sp3d>
          </p:spPr>
          <p:txBody>
            <a:bodyPr vert="horz" wrap="none" lIns="0" tIns="0" rIns="0" bIns="0" rtlCol="0" anchor="t" compatLnSpc="1">
              <a:noAutofit/>
            </a:bodyPr>
            <a:lstStyle/>
            <a:p>
              <a:pPr algn="ctr" rtl="0" fontAlgn="base">
                <a:spcBef>
                  <a:spcPct val="0"/>
                </a:spcBef>
                <a:spcAft>
                  <a:spcPct val="0"/>
                </a:spcAft>
              </a:pPr>
              <a:endParaRPr lang="en-US" sz="1100"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16" name="TextBox 115"/>
            <p:cNvSpPr txBox="1"/>
            <p:nvPr/>
          </p:nvSpPr>
          <p:spPr>
            <a:xfrm>
              <a:off x="4856704" y="4848748"/>
              <a:ext cx="609600" cy="26161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w="69850" h="69850" prst="coolSlant"/>
            </a:sp3d>
          </p:spPr>
          <p:txBody>
            <a:bodyPr wrap="square" rtlCol="0">
              <a:spAutoFit/>
            </a:bodyPr>
            <a:lstStyle/>
            <a:p>
              <a:pPr algn="ctr" rtl="0" fontAlgn="base">
                <a:spcBef>
                  <a:spcPct val="0"/>
                </a:spcBef>
                <a:spcAft>
                  <a:spcPct val="0"/>
                </a:spcAft>
              </a:pPr>
              <a:r>
                <a:rPr lang="en-US" sz="1050" kern="1200" dirty="0">
                  <a:solidFill>
                    <a:prstClr val="white"/>
                  </a:solidFill>
                  <a:effectLst>
                    <a:outerShdw blurRad="38100" dist="38100" dir="2700000" algn="tl">
                      <a:srgbClr val="000000">
                        <a:alpha val="43137"/>
                      </a:srgbClr>
                    </a:outerShdw>
                  </a:effectLst>
                  <a:latin typeface="Arial" charset="0"/>
                  <a:ea typeface="+mn-ea"/>
                  <a:cs typeface="+mn-cs"/>
                </a:rPr>
                <a:t>Delta</a:t>
              </a:r>
            </a:p>
          </p:txBody>
        </p:sp>
      </p:grpSp>
      <p:sp>
        <p:nvSpPr>
          <p:cNvPr id="140" name="TextBox 139"/>
          <p:cNvSpPr txBox="1"/>
          <p:nvPr/>
        </p:nvSpPr>
        <p:spPr>
          <a:xfrm>
            <a:off x="457200" y="5905500"/>
            <a:ext cx="255270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fontAlgn="base">
              <a:spcBef>
                <a:spcPct val="0"/>
              </a:spcBef>
              <a:spcAft>
                <a:spcPct val="0"/>
              </a:spcAft>
            </a:pPr>
            <a:r>
              <a:rPr lang="en-US" sz="1600" dirty="0">
                <a:solidFill>
                  <a:prstClr val="white"/>
                </a:solidFill>
                <a:latin typeface="Arial" charset="0"/>
              </a:rPr>
              <a:t>Taking </a:t>
            </a:r>
            <a:r>
              <a:rPr lang="en-US" sz="1600" kern="1200" dirty="0">
                <a:solidFill>
                  <a:prstClr val="white"/>
                </a:solidFill>
                <a:latin typeface="Arial" charset="0"/>
                <a:ea typeface="+mn-ea"/>
                <a:cs typeface="+mn-cs"/>
              </a:rPr>
              <a:t>SharePoint Offline</a:t>
            </a:r>
          </a:p>
        </p:txBody>
      </p:sp>
      <p:pic>
        <p:nvPicPr>
          <p:cNvPr id="52" name="Scenario Trigger box"/>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77000" y="3848100"/>
            <a:ext cx="1676400" cy="1676400"/>
          </a:xfrm>
          <a:prstGeom prst="rect">
            <a:avLst/>
          </a:prstGeom>
        </p:spPr>
      </p:pic>
      <p:pic>
        <p:nvPicPr>
          <p:cNvPr id="53" name="Screenshot Trigger box"/>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34714" y="1788819"/>
            <a:ext cx="1871086" cy="1678281"/>
          </a:xfrm>
          <a:prstGeom prst="rect">
            <a:avLst/>
          </a:prstGeom>
        </p:spPr>
      </p:pic>
      <p:grpSp>
        <p:nvGrpSpPr>
          <p:cNvPr id="9" name="Group 36"/>
          <p:cNvGrpSpPr/>
          <p:nvPr/>
        </p:nvGrpSpPr>
        <p:grpSpPr>
          <a:xfrm>
            <a:off x="199664" y="1103436"/>
            <a:ext cx="8709748" cy="5650525"/>
            <a:chOff x="217126" y="1207475"/>
            <a:chExt cx="8709748" cy="5650525"/>
          </a:xfrm>
        </p:grpSpPr>
        <p:pic>
          <p:nvPicPr>
            <p:cNvPr id="69" name="Light fadebox 2" descr="light rounded fadebox.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8600" y="1207475"/>
              <a:ext cx="8698274" cy="5650525"/>
            </a:xfrm>
            <a:prstGeom prst="rect">
              <a:avLst/>
            </a:prstGeom>
          </p:spPr>
        </p:pic>
        <p:pic>
          <p:nvPicPr>
            <p:cNvPr id="70" name="Light fadebox 2" descr="light rounded fadebox.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7126" y="1207475"/>
              <a:ext cx="8698274" cy="5650525"/>
            </a:xfrm>
            <a:prstGeom prst="rect">
              <a:avLst/>
            </a:prstGeom>
          </p:spPr>
        </p:pic>
      </p:grpSp>
      <p:pic>
        <p:nvPicPr>
          <p:cNvPr id="54" name="Scenario Invisible Cover Trigger box"/>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90500" y="1287657"/>
            <a:ext cx="8686800" cy="4991100"/>
          </a:xfrm>
          <a:prstGeom prst="rect">
            <a:avLst/>
          </a:prstGeom>
        </p:spPr>
      </p:pic>
      <p:grpSp>
        <p:nvGrpSpPr>
          <p:cNvPr id="10" name="SP Workspace Screenshot"/>
          <p:cNvGrpSpPr/>
          <p:nvPr/>
        </p:nvGrpSpPr>
        <p:grpSpPr>
          <a:xfrm>
            <a:off x="731838" y="1416050"/>
            <a:ext cx="7576832" cy="4889343"/>
            <a:chOff x="731838" y="1416050"/>
            <a:chExt cx="7576832" cy="4889343"/>
          </a:xfrm>
        </p:grpSpPr>
        <p:pic>
          <p:nvPicPr>
            <p:cNvPr id="56" name="Picture 2" descr="C:\Documents and Settings\Paul\Desktop\SPW_Client.t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143000" y="1416050"/>
              <a:ext cx="6743700" cy="4889343"/>
            </a:xfrm>
            <a:prstGeom prst="rect">
              <a:avLst/>
            </a:prstGeom>
            <a:ln>
              <a:noFill/>
            </a:ln>
            <a:effectLst>
              <a:outerShdw blurRad="292100" dist="139700" dir="2700000" algn="tl" rotWithShape="0">
                <a:srgbClr val="333333">
                  <a:alpha val="65000"/>
                </a:srgbClr>
              </a:outerShdw>
            </a:effectLst>
          </p:spPr>
        </p:pic>
        <p:sp>
          <p:nvSpPr>
            <p:cNvPr id="63" name="TextBox 62"/>
            <p:cNvSpPr txBox="1"/>
            <p:nvPr/>
          </p:nvSpPr>
          <p:spPr>
            <a:xfrm>
              <a:off x="6629400" y="3790796"/>
              <a:ext cx="1679270" cy="552604"/>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a:solidFill>
                    <a:schemeClr val="bg1"/>
                  </a:solidFill>
                  <a:latin typeface="Segoe UI" pitchFamily="34" charset="0"/>
                  <a:cs typeface="Segoe UI" pitchFamily="34" charset="0"/>
                </a:rPr>
                <a:t>Efficient sync of changes only</a:t>
              </a:r>
            </a:p>
          </p:txBody>
        </p:sp>
        <p:sp>
          <p:nvSpPr>
            <p:cNvPr id="64" name="TextBox 63"/>
            <p:cNvSpPr txBox="1"/>
            <p:nvPr/>
          </p:nvSpPr>
          <p:spPr>
            <a:xfrm>
              <a:off x="4533900" y="1905000"/>
              <a:ext cx="1679270" cy="552604"/>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a:solidFill>
                    <a:schemeClr val="bg1"/>
                  </a:solidFill>
                  <a:latin typeface="Segoe UI" pitchFamily="34" charset="0"/>
                  <a:cs typeface="Segoe UI" pitchFamily="34" charset="0"/>
                </a:rPr>
                <a:t>Select content to take offline</a:t>
              </a:r>
            </a:p>
          </p:txBody>
        </p:sp>
        <p:sp>
          <p:nvSpPr>
            <p:cNvPr id="65" name="TextBox 64"/>
            <p:cNvSpPr txBox="1"/>
            <p:nvPr/>
          </p:nvSpPr>
          <p:spPr>
            <a:xfrm>
              <a:off x="731838" y="4876800"/>
              <a:ext cx="1679270" cy="552604"/>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fontAlgn="base">
                <a:spcBef>
                  <a:spcPct val="0"/>
                </a:spcBef>
                <a:spcAft>
                  <a:spcPct val="0"/>
                </a:spcAft>
              </a:pPr>
              <a:r>
                <a:rPr lang="en-US" sz="1400" dirty="0">
                  <a:solidFill>
                    <a:schemeClr val="bg1"/>
                  </a:solidFill>
                  <a:latin typeface="Segoe UI" pitchFamily="34" charset="0"/>
                  <a:cs typeface="Segoe UI" pitchFamily="34" charset="0"/>
                </a:rPr>
                <a:t>Integrated to local desktop search</a:t>
              </a:r>
              <a:endParaRPr lang="en-US" sz="1400" kern="1200" dirty="0">
                <a:solidFill>
                  <a:schemeClr val="bg1"/>
                </a:solidFill>
                <a:latin typeface="Segoe UI" pitchFamily="34" charset="0"/>
                <a:cs typeface="Segoe UI" pitchFamily="34" charset="0"/>
              </a:endParaRPr>
            </a:p>
          </p:txBody>
        </p:sp>
      </p:grpSp>
    </p:spTree>
    <p:extLst>
      <p:ext uri="{BB962C8B-B14F-4D97-AF65-F5344CB8AC3E}">
        <p14:creationId xmlns:p14="http://schemas.microsoft.com/office/powerpoint/2010/main" val="211555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35" presetClass="path" presetSubtype="0" accel="50000" decel="50000" fill="hold" nodeType="withEffect">
                                  <p:stCondLst>
                                    <p:cond delay="0"/>
                                  </p:stCondLst>
                                  <p:childTnLst>
                                    <p:animMotion origin="layout" path="M 0.2875 0.19028 L -2.77778E-7 2.22222E-6 " pathEditMode="relative" rAng="0" ptsTypes="AA">
                                      <p:cBhvr>
                                        <p:cTn id="11" dur="1000" fill="hold"/>
                                        <p:tgtEl>
                                          <p:spTgt spid="5"/>
                                        </p:tgtEl>
                                        <p:attrNameLst>
                                          <p:attrName>ppt_x</p:attrName>
                                          <p:attrName>ppt_y</p:attrName>
                                        </p:attrNameLst>
                                      </p:cBhvr>
                                      <p:rCtr x="-14400" y="-9500"/>
                                    </p:animMotion>
                                  </p:childTnLst>
                                </p:cTn>
                              </p:par>
                            </p:childTnLst>
                          </p:cTn>
                        </p:par>
                        <p:par>
                          <p:cTn id="12" fill="hold">
                            <p:stCondLst>
                              <p:cond delay="1000"/>
                            </p:stCondLst>
                            <p:childTnLst>
                              <p:par>
                                <p:cTn id="13" presetID="53"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500"/>
                                        <p:tgtEl>
                                          <p:spTgt spid="140"/>
                                        </p:tgtEl>
                                      </p:cBhvr>
                                    </p:animEffect>
                                  </p:childTnLst>
                                </p:cTn>
                              </p:par>
                              <p:par>
                                <p:cTn id="21" presetID="53" presetClass="entr" presetSubtype="0" fill="hold" nodeType="withEffect">
                                  <p:stCondLst>
                                    <p:cond delay="1500"/>
                                  </p:stCondLst>
                                  <p:childTnLst>
                                    <p:set>
                                      <p:cBhvr>
                                        <p:cTn id="22" dur="1" fill="hold">
                                          <p:stCondLst>
                                            <p:cond delay="0"/>
                                          </p:stCondLst>
                                        </p:cTn>
                                        <p:tgtEl>
                                          <p:spTgt spid="105"/>
                                        </p:tgtEl>
                                        <p:attrNameLst>
                                          <p:attrName>style.visibility</p:attrName>
                                        </p:attrNameLst>
                                      </p:cBhvr>
                                      <p:to>
                                        <p:strVal val="visible"/>
                                      </p:to>
                                    </p:set>
                                    <p:anim calcmode="lin" valueType="num">
                                      <p:cBhvr>
                                        <p:cTn id="23" dur="500" fill="hold"/>
                                        <p:tgtEl>
                                          <p:spTgt spid="105"/>
                                        </p:tgtEl>
                                        <p:attrNameLst>
                                          <p:attrName>ppt_w</p:attrName>
                                        </p:attrNameLst>
                                      </p:cBhvr>
                                      <p:tavLst>
                                        <p:tav tm="0">
                                          <p:val>
                                            <p:fltVal val="0"/>
                                          </p:val>
                                        </p:tav>
                                        <p:tav tm="100000">
                                          <p:val>
                                            <p:strVal val="#ppt_w"/>
                                          </p:val>
                                        </p:tav>
                                      </p:tavLst>
                                    </p:anim>
                                    <p:anim calcmode="lin" valueType="num">
                                      <p:cBhvr>
                                        <p:cTn id="24" dur="500" fill="hold"/>
                                        <p:tgtEl>
                                          <p:spTgt spid="105"/>
                                        </p:tgtEl>
                                        <p:attrNameLst>
                                          <p:attrName>ppt_h</p:attrName>
                                        </p:attrNameLst>
                                      </p:cBhvr>
                                      <p:tavLst>
                                        <p:tav tm="0">
                                          <p:val>
                                            <p:fltVal val="0"/>
                                          </p:val>
                                        </p:tav>
                                        <p:tav tm="100000">
                                          <p:val>
                                            <p:strVal val="#ppt_h"/>
                                          </p:val>
                                        </p:tav>
                                      </p:tavLst>
                                    </p:anim>
                                    <p:animEffect transition="in" filter="fade">
                                      <p:cBhvr>
                                        <p:cTn id="25" dur="500"/>
                                        <p:tgtEl>
                                          <p:spTgt spid="105"/>
                                        </p:tgtEl>
                                      </p:cBhvr>
                                    </p:animEffect>
                                  </p:childTnLst>
                                </p:cTn>
                              </p:par>
                            </p:childTnLst>
                          </p:cTn>
                        </p:par>
                        <p:par>
                          <p:cTn id="26" fill="hold">
                            <p:stCondLst>
                              <p:cond delay="3000"/>
                            </p:stCondLst>
                            <p:childTnLst>
                              <p:par>
                                <p:cTn id="27" presetID="21" presetClass="entr" presetSubtype="1" fill="hold" nodeType="afterEffect">
                                  <p:stCondLst>
                                    <p:cond delay="1000"/>
                                  </p:stCondLst>
                                  <p:childTnLst>
                                    <p:set>
                                      <p:cBhvr>
                                        <p:cTn id="28" dur="1" fill="hold">
                                          <p:stCondLst>
                                            <p:cond delay="0"/>
                                          </p:stCondLst>
                                        </p:cTn>
                                        <p:tgtEl>
                                          <p:spTgt spid="104"/>
                                        </p:tgtEl>
                                        <p:attrNameLst>
                                          <p:attrName>style.visibility</p:attrName>
                                        </p:attrNameLst>
                                      </p:cBhvr>
                                      <p:to>
                                        <p:strVal val="visible"/>
                                      </p:to>
                                    </p:set>
                                    <p:animEffect transition="in" filter="wheel(1)">
                                      <p:cBhvr>
                                        <p:cTn id="29" dur="500"/>
                                        <p:tgtEl>
                                          <p:spTgt spid="104"/>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childTnLst>
                          </p:cTn>
                        </p:par>
                        <p:par>
                          <p:cTn id="33" fill="hold">
                            <p:stCondLst>
                              <p:cond delay="4500"/>
                            </p:stCondLst>
                            <p:childTnLst>
                              <p:par>
                                <p:cTn id="34" presetID="63" presetClass="path" presetSubtype="0" accel="50000" decel="50000" fill="hold" nodeType="afterEffect">
                                  <p:stCondLst>
                                    <p:cond delay="500"/>
                                  </p:stCondLst>
                                  <p:childTnLst>
                                    <p:animMotion origin="layout" path="M 3.33333E-6 1.71177E-6 L 0.3 -0.04812 " pathEditMode="relative" rAng="0" ptsTypes="AA">
                                      <p:cBhvr>
                                        <p:cTn id="35" dur="1000" fill="hold"/>
                                        <p:tgtEl>
                                          <p:spTgt spid="105"/>
                                        </p:tgtEl>
                                        <p:attrNameLst>
                                          <p:attrName>ppt_x</p:attrName>
                                          <p:attrName>ppt_y</p:attrName>
                                        </p:attrNameLst>
                                      </p:cBhvr>
                                      <p:rCtr x="15000" y="-2400"/>
                                    </p:animMotion>
                                  </p:childTnLst>
                                </p:cTn>
                              </p:par>
                              <p:par>
                                <p:cTn id="36" presetID="53" presetClass="exit" presetSubtype="0" fill="hold" nodeType="withEffect">
                                  <p:stCondLst>
                                    <p:cond delay="300"/>
                                  </p:stCondLst>
                                  <p:childTnLst>
                                    <p:anim calcmode="lin" valueType="num">
                                      <p:cBhvr>
                                        <p:cTn id="37" dur="2000"/>
                                        <p:tgtEl>
                                          <p:spTgt spid="105"/>
                                        </p:tgtEl>
                                        <p:attrNameLst>
                                          <p:attrName>ppt_w</p:attrName>
                                        </p:attrNameLst>
                                      </p:cBhvr>
                                      <p:tavLst>
                                        <p:tav tm="0">
                                          <p:val>
                                            <p:strVal val="ppt_w"/>
                                          </p:val>
                                        </p:tav>
                                        <p:tav tm="100000">
                                          <p:val>
                                            <p:fltVal val="0"/>
                                          </p:val>
                                        </p:tav>
                                      </p:tavLst>
                                    </p:anim>
                                    <p:anim calcmode="lin" valueType="num">
                                      <p:cBhvr>
                                        <p:cTn id="38" dur="2000"/>
                                        <p:tgtEl>
                                          <p:spTgt spid="105"/>
                                        </p:tgtEl>
                                        <p:attrNameLst>
                                          <p:attrName>ppt_h</p:attrName>
                                        </p:attrNameLst>
                                      </p:cBhvr>
                                      <p:tavLst>
                                        <p:tav tm="0">
                                          <p:val>
                                            <p:strVal val="ppt_h"/>
                                          </p:val>
                                        </p:tav>
                                        <p:tav tm="100000">
                                          <p:val>
                                            <p:fltVal val="0"/>
                                          </p:val>
                                        </p:tav>
                                      </p:tavLst>
                                    </p:anim>
                                    <p:animEffect transition="out" filter="fade">
                                      <p:cBhvr>
                                        <p:cTn id="39" dur="2000"/>
                                        <p:tgtEl>
                                          <p:spTgt spid="105"/>
                                        </p:tgtEl>
                                      </p:cBhvr>
                                    </p:animEffect>
                                    <p:set>
                                      <p:cBhvr>
                                        <p:cTn id="40" dur="1" fill="hold">
                                          <p:stCondLst>
                                            <p:cond delay="1999"/>
                                          </p:stCondLst>
                                        </p:cTn>
                                        <p:tgtEl>
                                          <p:spTgt spid="105"/>
                                        </p:tgtEl>
                                        <p:attrNameLst>
                                          <p:attrName>style.visibility</p:attrName>
                                        </p:attrNameLst>
                                      </p:cBhvr>
                                      <p:to>
                                        <p:strVal val="hidden"/>
                                      </p:to>
                                    </p:set>
                                  </p:childTnLst>
                                </p:cTn>
                              </p:par>
                              <p:par>
                                <p:cTn id="41" presetID="1" presetClass="entr" presetSubtype="0" fill="hold" nodeType="withEffect">
                                  <p:stCondLst>
                                    <p:cond delay="30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grpId="0" nodeType="withEffect">
                                  <p:stCondLst>
                                    <p:cond delay="300"/>
                                  </p:stCondLst>
                                  <p:childTnLst>
                                    <p:set>
                                      <p:cBhvr>
                                        <p:cTn id="44" dur="1" fill="hold">
                                          <p:stCondLst>
                                            <p:cond delay="0"/>
                                          </p:stCondLst>
                                        </p:cTn>
                                        <p:tgtEl>
                                          <p:spTgt spid="111"/>
                                        </p:tgtEl>
                                        <p:attrNameLst>
                                          <p:attrName>style.visibility</p:attrName>
                                        </p:attrNameLst>
                                      </p:cBhvr>
                                      <p:to>
                                        <p:strVal val="visible"/>
                                      </p:to>
                                    </p:set>
                                  </p:childTnLst>
                                </p:cTn>
                              </p:par>
                              <p:par>
                                <p:cTn id="45" presetID="10" presetClass="exit" presetSubtype="0" fill="hold" grpId="1" nodeType="withEffect">
                                  <p:stCondLst>
                                    <p:cond delay="300"/>
                                  </p:stCondLst>
                                  <p:childTnLst>
                                    <p:animEffect transition="out" filter="fade">
                                      <p:cBhvr>
                                        <p:cTn id="46" dur="1000"/>
                                        <p:tgtEl>
                                          <p:spTgt spid="106"/>
                                        </p:tgtEl>
                                      </p:cBhvr>
                                    </p:animEffect>
                                    <p:set>
                                      <p:cBhvr>
                                        <p:cTn id="47" dur="1" fill="hold">
                                          <p:stCondLst>
                                            <p:cond delay="999"/>
                                          </p:stCondLst>
                                        </p:cTn>
                                        <p:tgtEl>
                                          <p:spTgt spid="106"/>
                                        </p:tgtEl>
                                        <p:attrNameLst>
                                          <p:attrName>style.visibility</p:attrName>
                                        </p:attrNameLst>
                                      </p:cBhvr>
                                      <p:to>
                                        <p:strVal val="hidden"/>
                                      </p:to>
                                    </p:set>
                                  </p:childTnLst>
                                </p:cTn>
                              </p:par>
                              <p:par>
                                <p:cTn id="48" presetID="10" presetClass="exit" presetSubtype="0" fill="hold" nodeType="withEffect">
                                  <p:stCondLst>
                                    <p:cond delay="300"/>
                                  </p:stCondLst>
                                  <p:childTnLst>
                                    <p:animEffect transition="out" filter="fade">
                                      <p:cBhvr>
                                        <p:cTn id="49" dur="1000"/>
                                        <p:tgtEl>
                                          <p:spTgt spid="104"/>
                                        </p:tgtEl>
                                      </p:cBhvr>
                                    </p:animEffect>
                                    <p:set>
                                      <p:cBhvr>
                                        <p:cTn id="50" dur="1" fill="hold">
                                          <p:stCondLst>
                                            <p:cond delay="999"/>
                                          </p:stCondLst>
                                        </p:cTn>
                                        <p:tgtEl>
                                          <p:spTgt spid="104"/>
                                        </p:tgtEl>
                                        <p:attrNameLst>
                                          <p:attrName>style.visibility</p:attrName>
                                        </p:attrNameLst>
                                      </p:cBhvr>
                                      <p:to>
                                        <p:strVal val="hidden"/>
                                      </p:to>
                                    </p:set>
                                  </p:childTnLst>
                                </p:cTn>
                              </p:par>
                            </p:childTnLst>
                          </p:cTn>
                        </p:par>
                        <p:par>
                          <p:cTn id="51" fill="hold">
                            <p:stCondLst>
                              <p:cond delay="6800"/>
                            </p:stCondLst>
                            <p:childTnLst>
                              <p:par>
                                <p:cTn id="52" presetID="47" presetClass="entr" presetSubtype="0" fill="hold" nodeType="afterEffect">
                                  <p:stCondLst>
                                    <p:cond delay="100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1000"/>
                                        <p:tgtEl>
                                          <p:spTgt spid="112"/>
                                        </p:tgtEl>
                                      </p:cBhvr>
                                    </p:animEffect>
                                    <p:anim calcmode="lin" valueType="num">
                                      <p:cBhvr>
                                        <p:cTn id="55" dur="1000" fill="hold"/>
                                        <p:tgtEl>
                                          <p:spTgt spid="112"/>
                                        </p:tgtEl>
                                        <p:attrNameLst>
                                          <p:attrName>ppt_x</p:attrName>
                                        </p:attrNameLst>
                                      </p:cBhvr>
                                      <p:tavLst>
                                        <p:tav tm="0">
                                          <p:val>
                                            <p:strVal val="#ppt_x"/>
                                          </p:val>
                                        </p:tav>
                                        <p:tav tm="100000">
                                          <p:val>
                                            <p:strVal val="#ppt_x"/>
                                          </p:val>
                                        </p:tav>
                                      </p:tavLst>
                                    </p:anim>
                                    <p:anim calcmode="lin" valueType="num">
                                      <p:cBhvr>
                                        <p:cTn id="56" dur="1000" fill="hold"/>
                                        <p:tgtEl>
                                          <p:spTgt spid="112"/>
                                        </p:tgtEl>
                                        <p:attrNameLst>
                                          <p:attrName>ppt_y</p:attrName>
                                        </p:attrNameLst>
                                      </p:cBhvr>
                                      <p:tavLst>
                                        <p:tav tm="0">
                                          <p:val>
                                            <p:strVal val="#ppt_y-.1"/>
                                          </p:val>
                                        </p:tav>
                                        <p:tav tm="100000">
                                          <p:val>
                                            <p:strVal val="#ppt_y"/>
                                          </p:val>
                                        </p:tav>
                                      </p:tavLst>
                                    </p:anim>
                                  </p:childTnLst>
                                </p:cTn>
                              </p:par>
                            </p:childTnLst>
                          </p:cTn>
                        </p:par>
                        <p:par>
                          <p:cTn id="57" fill="hold">
                            <p:stCondLst>
                              <p:cond delay="8800"/>
                            </p:stCondLst>
                            <p:childTnLst>
                              <p:par>
                                <p:cTn id="58" presetID="22" presetClass="entr" presetSubtype="4" fill="hold" nodeType="afterEffect">
                                  <p:stCondLst>
                                    <p:cond delay="500"/>
                                  </p:stCondLst>
                                  <p:childTnLst>
                                    <p:set>
                                      <p:cBhvr>
                                        <p:cTn id="59" dur="1" fill="hold">
                                          <p:stCondLst>
                                            <p:cond delay="0"/>
                                          </p:stCondLst>
                                        </p:cTn>
                                        <p:tgtEl>
                                          <p:spTgt spid="113"/>
                                        </p:tgtEl>
                                        <p:attrNameLst>
                                          <p:attrName>style.visibility</p:attrName>
                                        </p:attrNameLst>
                                      </p:cBhvr>
                                      <p:to>
                                        <p:strVal val="visible"/>
                                      </p:to>
                                    </p:set>
                                    <p:animEffect transition="in" filter="wipe(down)">
                                      <p:cBhvr>
                                        <p:cTn id="60" dur="500"/>
                                        <p:tgtEl>
                                          <p:spTgt spid="113"/>
                                        </p:tgtEl>
                                      </p:cBhvr>
                                    </p:animEffect>
                                  </p:childTnLst>
                                </p:cTn>
                              </p:par>
                            </p:childTnLst>
                          </p:cTn>
                        </p:par>
                        <p:par>
                          <p:cTn id="61" fill="hold">
                            <p:stCondLst>
                              <p:cond delay="9800"/>
                            </p:stCondLst>
                            <p:childTnLst>
                              <p:par>
                                <p:cTn id="62" presetID="10" presetClass="entr" presetSubtype="0" fill="hold" nodeType="after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childTnLst>
                                </p:cTn>
                              </p:par>
                              <p:par>
                                <p:cTn id="65" presetID="35" presetClass="path" presetSubtype="0" accel="50000" decel="50000" fill="hold" nodeType="withEffect">
                                  <p:stCondLst>
                                    <p:cond delay="1000"/>
                                  </p:stCondLst>
                                  <p:childTnLst>
                                    <p:animMotion origin="layout" path="M 3.33333E-6 -2.75503E-6 L -0.45261 -0.34605 " pathEditMode="relative" rAng="0" ptsTypes="AA">
                                      <p:cBhvr>
                                        <p:cTn id="66" dur="1000" fill="hold"/>
                                        <p:tgtEl>
                                          <p:spTgt spid="8"/>
                                        </p:tgtEl>
                                        <p:attrNameLst>
                                          <p:attrName>ppt_x</p:attrName>
                                          <p:attrName>ppt_y</p:attrName>
                                        </p:attrNameLst>
                                      </p:cBhvr>
                                      <p:rCtr x="-22600" y="-17300"/>
                                    </p:animMotion>
                                  </p:childTnLst>
                                </p:cTn>
                              </p:par>
                            </p:childTnLst>
                          </p:cTn>
                        </p:par>
                        <p:par>
                          <p:cTn id="67" fill="hold">
                            <p:stCondLst>
                              <p:cond delay="11800"/>
                            </p:stCondLst>
                            <p:childTnLst>
                              <p:par>
                                <p:cTn id="68" presetID="63" presetClass="path" presetSubtype="0" accel="50000" decel="50000" fill="hold" nodeType="afterEffect">
                                  <p:stCondLst>
                                    <p:cond delay="0"/>
                                  </p:stCondLst>
                                  <p:childTnLst>
                                    <p:animMotion origin="layout" path="M -0.45261 -0.34605 L 0.00521 0.00093 " pathEditMode="relative" rAng="0" ptsTypes="AA">
                                      <p:cBhvr>
                                        <p:cTn id="69" dur="1000" fill="hold"/>
                                        <p:tgtEl>
                                          <p:spTgt spid="8"/>
                                        </p:tgtEl>
                                        <p:attrNameLst>
                                          <p:attrName>ppt_x</p:attrName>
                                          <p:attrName>ppt_y</p:attrName>
                                        </p:attrNameLst>
                                      </p:cBhvr>
                                      <p:rCtr x="22900" y="17300"/>
                                    </p:animMotion>
                                  </p:childTnLst>
                                </p:cTn>
                              </p:par>
                            </p:childTnLst>
                          </p:cTn>
                        </p:par>
                        <p:par>
                          <p:cTn id="70" fill="hold">
                            <p:stCondLst>
                              <p:cond delay="12800"/>
                            </p:stCondLst>
                            <p:childTnLst>
                              <p:par>
                                <p:cTn id="71" presetID="1" presetClass="entr" presetSubtype="0" fill="hold" nodeType="after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4"/>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withEffect">
                                  <p:stCondLst>
                                    <p:cond delay="0"/>
                                  </p:stCondLst>
                                  <p:childTnLst>
                                    <p:set>
                                      <p:cBhvr>
                                        <p:cTn id="77" dur="1" fill="hold">
                                          <p:stCondLst>
                                            <p:cond delay="0"/>
                                          </p:stCondLst>
                                        </p:cTn>
                                        <p:tgtEl>
                                          <p:spTgt spid="5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4"/>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1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12"/>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13"/>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40"/>
                                        </p:tgtEl>
                                        <p:attrNameLst>
                                          <p:attrName>style.visibility</p:attrName>
                                        </p:attrNameLst>
                                      </p:cBhvr>
                                      <p:to>
                                        <p:strVal val="hidden"/>
                                      </p:to>
                                    </p:set>
                                  </p:childTnLst>
                                </p:cTn>
                              </p:par>
                              <p:par>
                                <p:cTn id="94" presetID="53" presetClass="exit" presetSubtype="0" fill="hold" nodeType="withEffect">
                                  <p:stCondLst>
                                    <p:cond delay="0"/>
                                  </p:stCondLst>
                                  <p:childTnLst>
                                    <p:anim calcmode="lin" valueType="num">
                                      <p:cBhvr>
                                        <p:cTn id="95" dur="500"/>
                                        <p:tgtEl>
                                          <p:spTgt spid="5"/>
                                        </p:tgtEl>
                                        <p:attrNameLst>
                                          <p:attrName>ppt_w</p:attrName>
                                        </p:attrNameLst>
                                      </p:cBhvr>
                                      <p:tavLst>
                                        <p:tav tm="0">
                                          <p:val>
                                            <p:strVal val="ppt_w"/>
                                          </p:val>
                                        </p:tav>
                                        <p:tav tm="100000">
                                          <p:val>
                                            <p:fltVal val="0"/>
                                          </p:val>
                                        </p:tav>
                                      </p:tavLst>
                                    </p:anim>
                                    <p:anim calcmode="lin" valueType="num">
                                      <p:cBhvr>
                                        <p:cTn id="96" dur="500"/>
                                        <p:tgtEl>
                                          <p:spTgt spid="5"/>
                                        </p:tgtEl>
                                        <p:attrNameLst>
                                          <p:attrName>ppt_h</p:attrName>
                                        </p:attrNameLst>
                                      </p:cBhvr>
                                      <p:tavLst>
                                        <p:tav tm="0">
                                          <p:val>
                                            <p:strVal val="ppt_h"/>
                                          </p:val>
                                        </p:tav>
                                        <p:tav tm="100000">
                                          <p:val>
                                            <p:fltVal val="0"/>
                                          </p:val>
                                        </p:tav>
                                      </p:tavLst>
                                    </p:anim>
                                    <p:animEffect transition="out" filter="fade">
                                      <p:cBhvr>
                                        <p:cTn id="97" dur="500"/>
                                        <p:tgtEl>
                                          <p:spTgt spid="5"/>
                                        </p:tgtEl>
                                      </p:cBhvr>
                                    </p:animEffect>
                                    <p:set>
                                      <p:cBhvr>
                                        <p:cTn id="98" dur="1" fill="hold">
                                          <p:stCondLst>
                                            <p:cond delay="499"/>
                                          </p:stCondLst>
                                        </p:cTn>
                                        <p:tgtEl>
                                          <p:spTgt spid="5"/>
                                        </p:tgtEl>
                                        <p:attrNameLst>
                                          <p:attrName>style.visibility</p:attrName>
                                        </p:attrNameLst>
                                      </p:cBhvr>
                                      <p:to>
                                        <p:strVal val="hidden"/>
                                      </p:to>
                                    </p:set>
                                  </p:childTnLst>
                                </p:cTn>
                              </p:par>
                              <p:par>
                                <p:cTn id="99" presetID="63" presetClass="path" presetSubtype="0" accel="50000" decel="50000" fill="hold" nodeType="withEffect">
                                  <p:stCondLst>
                                    <p:cond delay="0"/>
                                  </p:stCondLst>
                                  <p:childTnLst>
                                    <p:animMotion origin="layout" path="M -1.94444E-6 -4.07407E-6 L 0.28646 0.18774 " pathEditMode="relative" rAng="0" ptsTypes="AA">
                                      <p:cBhvr>
                                        <p:cTn id="100" dur="500" fill="hold"/>
                                        <p:tgtEl>
                                          <p:spTgt spid="5"/>
                                        </p:tgtEl>
                                        <p:attrNameLst>
                                          <p:attrName>ppt_x</p:attrName>
                                          <p:attrName>ppt_y</p:attrName>
                                        </p:attrNameLst>
                                      </p:cBhvr>
                                      <p:rCtr x="14300" y="9400"/>
                                    </p:animMotion>
                                  </p:childTnLst>
                                </p:cTn>
                              </p:par>
                            </p:childTnLst>
                          </p:cTn>
                        </p:par>
                      </p:childTnLst>
                    </p:cTn>
                  </p:par>
                </p:childTnLst>
              </p:cTn>
              <p:nextCondLst>
                <p:cond evt="onClick" delay="0">
                  <p:tgtEl>
                    <p:spTgt spid="54"/>
                  </p:tgtEl>
                </p:cond>
              </p:nextCondLst>
            </p:seq>
            <p:seq concurrent="1" nextAc="seek">
              <p:cTn id="101" restart="whenNotActive" fill="hold" evtFilter="cancelBubble" nodeType="interactiveSeq">
                <p:stCondLst>
                  <p:cond evt="onClick" delay="0">
                    <p:tgtEl>
                      <p:spTgt spid="53"/>
                    </p:tgtEl>
                  </p:cond>
                </p:stCondLst>
                <p:endSync evt="end" delay="0">
                  <p:rtn val="all"/>
                </p:endSync>
                <p:childTnLst>
                  <p:par>
                    <p:cTn id="102" fill="hold">
                      <p:stCondLst>
                        <p:cond delay="0"/>
                      </p:stCondLst>
                      <p:childTnLst>
                        <p:par>
                          <p:cTn id="103" fill="hold">
                            <p:stCondLst>
                              <p:cond delay="0"/>
                            </p:stCondLst>
                            <p:childTnLst>
                              <p:par>
                                <p:cTn id="104" presetID="53" presetClass="entr" presetSubtype="0"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1000" fill="hold"/>
                                        <p:tgtEl>
                                          <p:spTgt spid="10"/>
                                        </p:tgtEl>
                                        <p:attrNameLst>
                                          <p:attrName>ppt_w</p:attrName>
                                        </p:attrNameLst>
                                      </p:cBhvr>
                                      <p:tavLst>
                                        <p:tav tm="0">
                                          <p:val>
                                            <p:fltVal val="0"/>
                                          </p:val>
                                        </p:tav>
                                        <p:tav tm="100000">
                                          <p:val>
                                            <p:strVal val="#ppt_w"/>
                                          </p:val>
                                        </p:tav>
                                      </p:tavLst>
                                    </p:anim>
                                    <p:anim calcmode="lin" valueType="num">
                                      <p:cBhvr>
                                        <p:cTn id="107" dur="1000" fill="hold"/>
                                        <p:tgtEl>
                                          <p:spTgt spid="10"/>
                                        </p:tgtEl>
                                        <p:attrNameLst>
                                          <p:attrName>ppt_h</p:attrName>
                                        </p:attrNameLst>
                                      </p:cBhvr>
                                      <p:tavLst>
                                        <p:tav tm="0">
                                          <p:val>
                                            <p:fltVal val="0"/>
                                          </p:val>
                                        </p:tav>
                                        <p:tav tm="100000">
                                          <p:val>
                                            <p:strVal val="#ppt_h"/>
                                          </p:val>
                                        </p:tav>
                                      </p:tavLst>
                                    </p:anim>
                                    <p:animEffect transition="in" filter="fade">
                                      <p:cBhvr>
                                        <p:cTn id="108" dur="1000"/>
                                        <p:tgtEl>
                                          <p:spTgt spid="10"/>
                                        </p:tgtEl>
                                      </p:cBhvr>
                                    </p:animEffect>
                                  </p:childTnLst>
                                </p:cTn>
                              </p:par>
                              <p:par>
                                <p:cTn id="109" presetID="35" presetClass="path" presetSubtype="0" accel="50000" decel="50000" fill="hold" nodeType="withEffect">
                                  <p:stCondLst>
                                    <p:cond delay="0"/>
                                  </p:stCondLst>
                                  <p:childTnLst>
                                    <p:animMotion origin="layout" path="M 0.30712 -0.21574 L 0.00156 -0.00139 " pathEditMode="relative" rAng="0" ptsTypes="AA">
                                      <p:cBhvr>
                                        <p:cTn id="110" dur="1000" fill="hold"/>
                                        <p:tgtEl>
                                          <p:spTgt spid="10"/>
                                        </p:tgtEl>
                                        <p:attrNameLst>
                                          <p:attrName>ppt_x</p:attrName>
                                          <p:attrName>ppt_y</p:attrName>
                                        </p:attrNameLst>
                                      </p:cBhvr>
                                      <p:rCtr x="-153" y="107"/>
                                    </p:animMotion>
                                  </p:childTnLst>
                                </p:cTn>
                              </p:par>
                              <p:par>
                                <p:cTn id="111" presetID="10" presetClass="entr" presetSubtype="0"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fade">
                                      <p:cBhvr>
                                        <p:cTn id="113" dur="1000"/>
                                        <p:tgtEl>
                                          <p:spTgt spid="9"/>
                                        </p:tgtEl>
                                      </p:cBhvr>
                                    </p:animEffect>
                                  </p:childTnLst>
                                </p:cTn>
                              </p:par>
                            </p:childTnLst>
                          </p:cTn>
                        </p:par>
                      </p:childTnLst>
                    </p:cTn>
                  </p:par>
                </p:childTnLst>
              </p:cTn>
              <p:nextCondLst>
                <p:cond evt="onClick" delay="0">
                  <p:tgtEl>
                    <p:spTgt spid="53"/>
                  </p:tgtEl>
                </p:cond>
              </p:nextCondLst>
            </p:seq>
            <p:seq concurrent="1" nextAc="seek">
              <p:cTn id="114" restart="whenNotActive" fill="hold" evtFilter="cancelBubble" nodeType="interactiveSeq">
                <p:stCondLst>
                  <p:cond evt="onClick" delay="0">
                    <p:tgtEl>
                      <p:spTgt spid="10"/>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0" fill="hold" nodeType="withEffect">
                                  <p:stCondLst>
                                    <p:cond delay="0"/>
                                  </p:stCondLst>
                                  <p:childTnLst>
                                    <p:anim calcmode="lin" valueType="num">
                                      <p:cBhvr>
                                        <p:cTn id="118" dur="500"/>
                                        <p:tgtEl>
                                          <p:spTgt spid="10"/>
                                        </p:tgtEl>
                                        <p:attrNameLst>
                                          <p:attrName>ppt_w</p:attrName>
                                        </p:attrNameLst>
                                      </p:cBhvr>
                                      <p:tavLst>
                                        <p:tav tm="0">
                                          <p:val>
                                            <p:strVal val="ppt_w"/>
                                          </p:val>
                                        </p:tav>
                                        <p:tav tm="100000">
                                          <p:val>
                                            <p:fltVal val="0"/>
                                          </p:val>
                                        </p:tav>
                                      </p:tavLst>
                                    </p:anim>
                                    <p:anim calcmode="lin" valueType="num">
                                      <p:cBhvr>
                                        <p:cTn id="119" dur="500"/>
                                        <p:tgtEl>
                                          <p:spTgt spid="10"/>
                                        </p:tgtEl>
                                        <p:attrNameLst>
                                          <p:attrName>ppt_h</p:attrName>
                                        </p:attrNameLst>
                                      </p:cBhvr>
                                      <p:tavLst>
                                        <p:tav tm="0">
                                          <p:val>
                                            <p:strVal val="ppt_h"/>
                                          </p:val>
                                        </p:tav>
                                        <p:tav tm="100000">
                                          <p:val>
                                            <p:fltVal val="0"/>
                                          </p:val>
                                        </p:tav>
                                      </p:tavLst>
                                    </p:anim>
                                    <p:animEffect transition="out" filter="fade">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par>
                                <p:cTn id="122" presetID="63" presetClass="path" presetSubtype="0" accel="50000" decel="50000" fill="hold" nodeType="withEffect">
                                  <p:stCondLst>
                                    <p:cond delay="0"/>
                                  </p:stCondLst>
                                  <p:childTnLst>
                                    <p:animMotion origin="layout" path="M 3.33333E-6 3.7037E-7 L 0.30711 -0.21574 " pathEditMode="relative" rAng="0" ptsTypes="AA">
                                      <p:cBhvr>
                                        <p:cTn id="123" dur="500" fill="hold"/>
                                        <p:tgtEl>
                                          <p:spTgt spid="10"/>
                                        </p:tgtEl>
                                        <p:attrNameLst>
                                          <p:attrName>ppt_x</p:attrName>
                                          <p:attrName>ppt_y</p:attrName>
                                        </p:attrNameLst>
                                      </p:cBhvr>
                                      <p:rCtr x="153" y="-108"/>
                                    </p:animMotion>
                                  </p:childTnLst>
                                </p:cTn>
                              </p:par>
                              <p:par>
                                <p:cTn id="124" presetID="10" presetClass="exit" presetSubtype="0" fill="hold" nodeType="withEffect">
                                  <p:stCondLst>
                                    <p:cond delay="0"/>
                                  </p:stCondLst>
                                  <p:childTnLst>
                                    <p:animEffect transition="out" filter="fade">
                                      <p:cBhvr>
                                        <p:cTn id="125" dur="500"/>
                                        <p:tgtEl>
                                          <p:spTgt spid="9"/>
                                        </p:tgtEl>
                                      </p:cBhvr>
                                    </p:animEffect>
                                    <p:set>
                                      <p:cBhvr>
                                        <p:cTn id="1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6" grpId="0"/>
      <p:bldP spid="106" grpId="1"/>
      <p:bldP spid="111" grpId="0"/>
      <p:bldP spid="111" grpId="1"/>
      <p:bldP spid="140" grpId="0"/>
      <p:bldP spid="14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232235" y="1192825"/>
            <a:ext cx="8686800" cy="5562600"/>
            <a:chOff x="228600" y="1295400"/>
            <a:chExt cx="8686800" cy="5562600"/>
          </a:xfrm>
          <a:effectLst>
            <a:outerShdw blurRad="50800" dist="38100" dir="13500000" algn="br" rotWithShape="0">
              <a:prstClr val="black">
                <a:alpha val="40000"/>
              </a:prstClr>
            </a:outerShdw>
          </a:effectLst>
        </p:grpSpPr>
        <p:sp>
          <p:nvSpPr>
            <p:cNvPr id="12" name="Rounded Rectangle 11"/>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3" name="Rounded Rectangle 12"/>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4" name="Rectangle 13"/>
            <p:cNvSpPr/>
            <p:nvPr/>
          </p:nvSpPr>
          <p:spPr bwMode="auto">
            <a:xfrm flipV="1">
              <a:off x="228600" y="1295400"/>
              <a:ext cx="8686800" cy="55626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16" name="Rounded Rectangle 15"/>
          <p:cNvSpPr/>
          <p:nvPr/>
        </p:nvSpPr>
        <p:spPr bwMode="auto">
          <a:xfrm>
            <a:off x="457200" y="4892965"/>
            <a:ext cx="4343400" cy="5715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15" name="Rounded Rectangle 14"/>
          <p:cNvSpPr/>
          <p:nvPr/>
        </p:nvSpPr>
        <p:spPr bwMode="auto">
          <a:xfrm>
            <a:off x="457200" y="2754925"/>
            <a:ext cx="4343400" cy="5715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2" name="Title 1"/>
          <p:cNvSpPr>
            <a:spLocks noGrp="1"/>
          </p:cNvSpPr>
          <p:nvPr>
            <p:ph type="title"/>
          </p:nvPr>
        </p:nvSpPr>
        <p:spPr>
          <a:xfrm>
            <a:off x="398463" y="241300"/>
            <a:ext cx="8363938" cy="666387"/>
          </a:xfrm>
        </p:spPr>
        <p:txBody>
          <a:bodyPr>
            <a:noAutofit/>
          </a:bodyPr>
          <a:lstStyle/>
          <a:p>
            <a:r>
              <a:rPr lang="en-US" sz="2000" dirty="0"/>
              <a:t>Find the Best Ideas with One Canvas for Brainstorming </a:t>
            </a:r>
            <a:br>
              <a:rPr lang="en-US" sz="2000" dirty="0"/>
            </a:br>
            <a:r>
              <a:rPr lang="en-US" sz="2000" dirty="0">
                <a:solidFill>
                  <a:schemeClr val="tx2"/>
                </a:solidFill>
              </a:rPr>
              <a:t>Combine Information from Multiple People with OneNote 2010</a:t>
            </a:r>
          </a:p>
        </p:txBody>
      </p:sp>
      <p:sp>
        <p:nvSpPr>
          <p:cNvPr id="4" name="Rounded Rectangle 3"/>
          <p:cNvSpPr/>
          <p:nvPr/>
        </p:nvSpPr>
        <p:spPr bwMode="auto">
          <a:xfrm>
            <a:off x="457200" y="3480854"/>
            <a:ext cx="4343400" cy="1253916"/>
          </a:xfrm>
          <a:prstGeom prst="roundRect">
            <a:avLst>
              <a:gd name="adj" fmla="val 10388"/>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6" name="Rounded Rectangle 5"/>
          <p:cNvSpPr/>
          <p:nvPr/>
        </p:nvSpPr>
        <p:spPr bwMode="auto">
          <a:xfrm>
            <a:off x="457200" y="2031025"/>
            <a:ext cx="4343400" cy="5715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7" name="Capabilty Desc"/>
          <p:cNvSpPr/>
          <p:nvPr/>
        </p:nvSpPr>
        <p:spPr>
          <a:xfrm>
            <a:off x="495300" y="3501958"/>
            <a:ext cx="4953000" cy="969496"/>
          </a:xfrm>
          <a:prstGeom prst="rect">
            <a:avLst/>
          </a:prstGeom>
        </p:spPr>
        <p:txBody>
          <a:bodyPr wrap="square">
            <a:spAutoFit/>
          </a:bodyPr>
          <a:lstStyle/>
          <a:p>
            <a:pPr lvl="0"/>
            <a:r>
              <a:rPr lang="en-US" sz="1500" kern="1200" dirty="0">
                <a:solidFill>
                  <a:srgbClr val="FFC000"/>
                </a:solidFill>
                <a:ea typeface="+mn-ea"/>
                <a:cs typeface="+mn-cs"/>
              </a:rPr>
              <a:t>Capability description: </a:t>
            </a:r>
            <a:r>
              <a:rPr lang="en-US" sz="1400" dirty="0"/>
              <a:t>See who else is currently in a notebook and what they are changing with author indicators.</a:t>
            </a:r>
          </a:p>
          <a:p>
            <a:pPr lvl="0"/>
            <a:r>
              <a:rPr lang="en-US" sz="1400" dirty="0"/>
              <a:t>Get a clear view of what has changed since you last opened a notebook with easy-to-follow version history.</a:t>
            </a:r>
          </a:p>
        </p:txBody>
      </p:sp>
      <p:sp>
        <p:nvSpPr>
          <p:cNvPr id="8" name="Potential Savings"/>
          <p:cNvSpPr/>
          <p:nvPr/>
        </p:nvSpPr>
        <p:spPr>
          <a:xfrm>
            <a:off x="495300" y="4918787"/>
            <a:ext cx="4991100" cy="538609"/>
          </a:xfrm>
          <a:prstGeom prst="rect">
            <a:avLst/>
          </a:prstGeom>
        </p:spPr>
        <p:txBody>
          <a:bodyPr wrap="square">
            <a:spAutoFit/>
          </a:bodyPr>
          <a:lstStyle/>
          <a:p>
            <a:pPr lvl="0"/>
            <a:r>
              <a:rPr lang="en-US" sz="1500" kern="1200" dirty="0">
                <a:solidFill>
                  <a:srgbClr val="FFC000"/>
                </a:solidFill>
                <a:ea typeface="+mn-ea"/>
                <a:cs typeface="+mn-cs"/>
              </a:rPr>
              <a:t>Potential savings/efficiency gains: </a:t>
            </a:r>
            <a:r>
              <a:rPr lang="en-US" sz="1400" dirty="0">
                <a:solidFill>
                  <a:prstClr val="white"/>
                </a:solidFill>
                <a:latin typeface="Arial" charset="0"/>
              </a:rPr>
              <a:t>Share all kinds of information without wasting inbox space, money or trees.</a:t>
            </a:r>
            <a:endParaRPr lang="en-US" sz="1500" kern="1200" dirty="0">
              <a:solidFill>
                <a:prstClr val="white"/>
              </a:solidFill>
              <a:ea typeface="+mn-ea"/>
              <a:cs typeface="+mn-cs"/>
            </a:endParaRPr>
          </a:p>
        </p:txBody>
      </p:sp>
      <p:sp>
        <p:nvSpPr>
          <p:cNvPr id="9" name="New Capability"/>
          <p:cNvSpPr/>
          <p:nvPr/>
        </p:nvSpPr>
        <p:spPr>
          <a:xfrm>
            <a:off x="495300" y="2774660"/>
            <a:ext cx="5181600" cy="553998"/>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dirty="0">
                <a:solidFill>
                  <a:srgbClr val="FFC000"/>
                </a:solidFill>
              </a:rPr>
              <a:t>New capability</a:t>
            </a:r>
            <a:r>
              <a:rPr lang="en-US" sz="1500" kern="1200" dirty="0">
                <a:solidFill>
                  <a:srgbClr val="FFC000"/>
                </a:solidFill>
                <a:ea typeface="+mn-ea"/>
                <a:cs typeface="+mn-cs"/>
              </a:rPr>
              <a:t>: </a:t>
            </a:r>
            <a:r>
              <a:rPr lang="en-US" sz="1400" dirty="0">
                <a:solidFill>
                  <a:prstClr val="white"/>
                </a:solidFill>
                <a:latin typeface="Arial" charset="0"/>
              </a:rPr>
              <a:t>Author indicators and improved version tracking</a:t>
            </a:r>
            <a:endParaRPr lang="en-US" sz="1400" kern="1200" dirty="0">
              <a:solidFill>
                <a:prstClr val="white"/>
              </a:solidFill>
              <a:ea typeface="+mn-ea"/>
              <a:cs typeface="+mn-cs"/>
            </a:endParaRPr>
          </a:p>
        </p:txBody>
      </p:sp>
      <p:sp>
        <p:nvSpPr>
          <p:cNvPr id="10" name="Challenge"/>
          <p:cNvSpPr/>
          <p:nvPr/>
        </p:nvSpPr>
        <p:spPr>
          <a:xfrm>
            <a:off x="495300" y="2046498"/>
            <a:ext cx="4267200" cy="538609"/>
          </a:xfrm>
          <a:prstGeom prst="rect">
            <a:avLst/>
          </a:prstGeom>
        </p:spPr>
        <p:txBody>
          <a:bodyPr wrap="square">
            <a:spAutoFit/>
          </a:bodyPr>
          <a:lstStyle/>
          <a:p>
            <a:pPr marL="0" lvl="1" defTabSz="-13873163" eaLnBrk="0" fontAlgn="base" hangingPunct="0">
              <a:spcBef>
                <a:spcPct val="30000"/>
              </a:spcBef>
              <a:spcAft>
                <a:spcPct val="0"/>
              </a:spcAft>
              <a:buClr>
                <a:srgbClr val="EEECE1"/>
              </a:buClr>
              <a:buSzPct val="85000"/>
            </a:pPr>
            <a:r>
              <a:rPr lang="en-US" sz="1500" kern="1200" dirty="0">
                <a:solidFill>
                  <a:srgbClr val="FFC000"/>
                </a:solidFill>
                <a:ea typeface="+mn-ea"/>
                <a:cs typeface="+mn-cs"/>
              </a:rPr>
              <a:t>Challenge</a:t>
            </a:r>
            <a:r>
              <a:rPr lang="en-US" sz="1400" dirty="0">
                <a:solidFill>
                  <a:srgbClr val="FFC000"/>
                </a:solidFill>
              </a:rPr>
              <a:t>:</a:t>
            </a:r>
            <a:r>
              <a:rPr lang="en-US" sz="1400" kern="1200" dirty="0">
                <a:solidFill>
                  <a:srgbClr val="FFC000"/>
                </a:solidFill>
                <a:ea typeface="+mn-ea"/>
                <a:cs typeface="+mn-cs"/>
              </a:rPr>
              <a:t> </a:t>
            </a:r>
            <a:r>
              <a:rPr lang="en-US" sz="1400" dirty="0">
                <a:solidFill>
                  <a:prstClr val="white"/>
                </a:solidFill>
              </a:rPr>
              <a:t>It’s difficult to hold brainstorm sessions with a group spread across multiple locations.</a:t>
            </a:r>
            <a:endParaRPr lang="en-US" sz="1400" kern="1200" dirty="0">
              <a:solidFill>
                <a:prstClr val="white"/>
              </a:solidFill>
              <a:ea typeface="+mn-ea"/>
              <a:cs typeface="+mn-cs"/>
            </a:endParaRPr>
          </a:p>
        </p:txBody>
      </p:sp>
      <p:sp>
        <p:nvSpPr>
          <p:cNvPr id="17" name="Rectangle 16"/>
          <p:cNvSpPr/>
          <p:nvPr/>
        </p:nvSpPr>
        <p:spPr>
          <a:xfrm>
            <a:off x="457200" y="1483338"/>
            <a:ext cx="2356479" cy="341632"/>
          </a:xfrm>
          <a:prstGeom prst="rect">
            <a:avLst/>
          </a:prstGeom>
        </p:spPr>
        <p:txBody>
          <a:bodyPr wrap="non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latin typeface="Arial" charset="0"/>
                <a:ea typeface="+mn-ea"/>
                <a:cs typeface="+mn-cs"/>
              </a:rPr>
              <a:t>Work Better Together</a:t>
            </a:r>
          </a:p>
        </p:txBody>
      </p:sp>
      <p:grpSp>
        <p:nvGrpSpPr>
          <p:cNvPr id="5" name="Thumbnail"/>
          <p:cNvGrpSpPr/>
          <p:nvPr/>
        </p:nvGrpSpPr>
        <p:grpSpPr>
          <a:xfrm>
            <a:off x="6257925" y="2476500"/>
            <a:ext cx="2009775" cy="2133600"/>
            <a:chOff x="6181725" y="2286000"/>
            <a:chExt cx="2009775" cy="2133600"/>
          </a:xfrm>
          <a:scene3d>
            <a:camera prst="perspectiveHeroicExtremeLeftFacing">
              <a:rot lat="487347" lon="2067641" rev="21540000"/>
            </a:camera>
            <a:lightRig rig="threePt" dir="t"/>
          </a:scene3d>
        </p:grpSpPr>
        <p:pic>
          <p:nvPicPr>
            <p:cNvPr id="35" name="Picture 2" descr="C:\DOCUME~1\Paul\LOCALS~1\Temp\GrvTempw5hdhpj9gzkxpchakpg21\C\OneNote - Shared Notebook With Initial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1725" y="2286000"/>
              <a:ext cx="2009775" cy="149281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0" name="TextBox 19"/>
            <p:cNvSpPr txBox="1"/>
            <p:nvPr/>
          </p:nvSpPr>
          <p:spPr>
            <a:xfrm>
              <a:off x="6348413" y="3893302"/>
              <a:ext cx="1841962" cy="5262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rtl="0" fontAlgn="base">
                <a:lnSpc>
                  <a:spcPct val="90000"/>
                </a:lnSpc>
                <a:spcBef>
                  <a:spcPct val="0"/>
                </a:spcBef>
                <a:spcAft>
                  <a:spcPct val="0"/>
                </a:spcAft>
              </a:pPr>
              <a:r>
                <a:rPr lang="en-US" sz="1400" kern="1200" dirty="0">
                  <a:solidFill>
                    <a:prstClr val="white"/>
                  </a:solidFill>
                  <a:latin typeface="Segoe Semibold"/>
                  <a:ea typeface="+mn-ea"/>
                  <a:cs typeface="+mn-cs"/>
                </a:rPr>
                <a:t>OneNote with Indicators</a:t>
              </a:r>
              <a:br>
                <a:rPr lang="en-US" sz="1400" kern="1200" dirty="0">
                  <a:solidFill>
                    <a:prstClr val="white"/>
                  </a:solidFill>
                  <a:latin typeface="Segoe Semibold"/>
                  <a:ea typeface="+mn-ea"/>
                  <a:cs typeface="+mn-cs"/>
                </a:rPr>
              </a:br>
              <a:r>
                <a:rPr lang="en-US" sz="1000" kern="1200" dirty="0">
                  <a:solidFill>
                    <a:schemeClr val="tx1">
                      <a:lumMod val="65000"/>
                    </a:schemeClr>
                  </a:solidFill>
                  <a:latin typeface="Segoe Semibold"/>
                  <a:ea typeface="+mn-ea"/>
                  <a:cs typeface="+mn-cs"/>
                </a:rPr>
                <a:t>(Click </a:t>
              </a:r>
              <a:r>
                <a:rPr lang="en-US" sz="1000" dirty="0">
                  <a:solidFill>
                    <a:schemeClr val="tx1">
                      <a:lumMod val="65000"/>
                    </a:schemeClr>
                  </a:solidFill>
                  <a:latin typeface="Segoe Semibold"/>
                </a:rPr>
                <a:t>Image</a:t>
              </a:r>
              <a:r>
                <a:rPr lang="en-US" sz="1000" kern="1200" dirty="0">
                  <a:solidFill>
                    <a:schemeClr val="tx1">
                      <a:lumMod val="65000"/>
                    </a:schemeClr>
                  </a:solidFill>
                  <a:latin typeface="Segoe Semibold"/>
                  <a:ea typeface="+mn-ea"/>
                  <a:cs typeface="+mn-cs"/>
                </a:rPr>
                <a:t>)</a:t>
              </a:r>
              <a:endParaRPr lang="en-US" sz="1400" kern="1200" dirty="0">
                <a:solidFill>
                  <a:schemeClr val="tx1">
                    <a:lumMod val="65000"/>
                  </a:schemeClr>
                </a:solidFill>
                <a:latin typeface="Segoe Semibold"/>
                <a:ea typeface="+mn-ea"/>
                <a:cs typeface="+mn-cs"/>
              </a:endParaRPr>
            </a:p>
          </p:txBody>
        </p:sp>
      </p:grpSp>
      <p:grpSp>
        <p:nvGrpSpPr>
          <p:cNvPr id="11" name="Group 24"/>
          <p:cNvGrpSpPr/>
          <p:nvPr/>
        </p:nvGrpSpPr>
        <p:grpSpPr>
          <a:xfrm>
            <a:off x="232235" y="1104900"/>
            <a:ext cx="8709748" cy="5650525"/>
            <a:chOff x="217126" y="1207475"/>
            <a:chExt cx="8709748" cy="5650525"/>
          </a:xfrm>
        </p:grpSpPr>
        <p:pic>
          <p:nvPicPr>
            <p:cNvPr id="25" name="Light fadebox 2" descr="light rounded fadebo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207475"/>
              <a:ext cx="8698274" cy="5650525"/>
            </a:xfrm>
            <a:prstGeom prst="rect">
              <a:avLst/>
            </a:prstGeom>
          </p:spPr>
        </p:pic>
        <p:pic>
          <p:nvPicPr>
            <p:cNvPr id="26" name="Light fadebox 2" descr="light rounded fadebo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126" y="1207475"/>
              <a:ext cx="8698274" cy="5650525"/>
            </a:xfrm>
            <a:prstGeom prst="rect">
              <a:avLst/>
            </a:prstGeom>
          </p:spPr>
        </p:pic>
      </p:grpSp>
      <p:grpSp>
        <p:nvGrpSpPr>
          <p:cNvPr id="18" name="OneNote Screenshot"/>
          <p:cNvGrpSpPr/>
          <p:nvPr/>
        </p:nvGrpSpPr>
        <p:grpSpPr>
          <a:xfrm>
            <a:off x="1066800" y="1257300"/>
            <a:ext cx="7048500" cy="4980749"/>
            <a:chOff x="1066800" y="1257300"/>
            <a:chExt cx="7048500" cy="4980749"/>
          </a:xfrm>
        </p:grpSpPr>
        <p:pic>
          <p:nvPicPr>
            <p:cNvPr id="28" name="Picture 2" descr="C:\DOCUME~1\Paul\LOCALS~1\Temp\GrvTempw5hdhpj9gzkxpchakpg21\C\OneNote - Shared Notebook With Initial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1257300"/>
              <a:ext cx="6705600" cy="4980749"/>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286500" y="2362200"/>
              <a:ext cx="1828800" cy="662940"/>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defRPr/>
              </a:pPr>
              <a:r>
                <a:rPr lang="en-US" sz="1400" dirty="0">
                  <a:solidFill>
                    <a:schemeClr val="bg1"/>
                  </a:solidFill>
                </a:rPr>
                <a:t>Author indicators</a:t>
              </a:r>
            </a:p>
          </p:txBody>
        </p:sp>
      </p:grpSp>
    </p:spTree>
    <p:extLst>
      <p:ext uri="{BB962C8B-B14F-4D97-AF65-F5344CB8AC3E}">
        <p14:creationId xmlns:p14="http://schemas.microsoft.com/office/powerpoint/2010/main" val="7758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53"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par>
                                <p:cTn id="13" presetID="35" presetClass="path" presetSubtype="0" accel="50000" decel="50000" fill="hold" nodeType="withEffect">
                                  <p:stCondLst>
                                    <p:cond delay="0"/>
                                  </p:stCondLst>
                                  <p:childTnLst>
                                    <p:animMotion origin="layout" path="M 0.27934 -0.16945 L 0.00209 -0.00139 " pathEditMode="relative" rAng="0" ptsTypes="AA">
                                      <p:cBhvr>
                                        <p:cTn id="14" dur="1000" fill="hold"/>
                                        <p:tgtEl>
                                          <p:spTgt spid="18"/>
                                        </p:tgtEl>
                                        <p:attrNameLst>
                                          <p:attrName>ppt_x</p:attrName>
                                          <p:attrName>ppt_y</p:attrName>
                                        </p:attrNameLst>
                                      </p:cBhvr>
                                      <p:rCtr x="-13900" y="8400"/>
                                    </p:animMotion>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63" presetClass="path" presetSubtype="0" accel="50000" decel="50000" fill="hold" nodeType="withEffect">
                                  <p:stCondLst>
                                    <p:cond delay="0"/>
                                  </p:stCondLst>
                                  <p:childTnLst>
                                    <p:animMotion origin="layout" path="M -3.33333E-6 3.7037E-6 L 0.27934 -0.16945 " pathEditMode="relative" rAng="0" ptsTypes="AA">
                                      <p:cBhvr>
                                        <p:cTn id="27" dur="500" fill="hold"/>
                                        <p:tgtEl>
                                          <p:spTgt spid="18"/>
                                        </p:tgtEl>
                                        <p:attrNameLst>
                                          <p:attrName>ppt_x</p:attrName>
                                          <p:attrName>ppt_y</p:attrName>
                                        </p:attrNameLst>
                                      </p:cBhvr>
                                      <p:rCtr x="14000" y="-8500"/>
                                    </p:animMotion>
                                  </p:childTnLst>
                                </p:cTn>
                              </p:par>
                            </p:childTnLst>
                          </p:cTn>
                        </p:par>
                      </p:childTnLst>
                    </p:cTn>
                  </p:par>
                </p:childTnLst>
              </p:cTn>
              <p:nextCondLst>
                <p:cond evt="onClick" delay="0">
                  <p:tgtEl>
                    <p:spTgt spid="1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28600" y="914400"/>
            <a:ext cx="8686800" cy="5829300"/>
            <a:chOff x="228600" y="1028700"/>
            <a:chExt cx="8686800" cy="5829300"/>
          </a:xfrm>
        </p:grpSpPr>
        <p:sp>
          <p:nvSpPr>
            <p:cNvPr id="8" name="Rectangle 7"/>
            <p:cNvSpPr/>
            <p:nvPr/>
          </p:nvSpPr>
          <p:spPr bwMode="auto">
            <a:xfrm flipV="1">
              <a:off x="228600" y="1028700"/>
              <a:ext cx="86868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9" name="Rounded Rectangle 8"/>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0" name="Rounded Rectangle 9"/>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40" name="Rounded Rectangle 39"/>
          <p:cNvSpPr/>
          <p:nvPr/>
        </p:nvSpPr>
        <p:spPr bwMode="auto">
          <a:xfrm>
            <a:off x="457200" y="2895600"/>
            <a:ext cx="4343400" cy="381001"/>
          </a:xfrm>
          <a:prstGeom prst="roundRect">
            <a:avLst>
              <a:gd name="adj" fmla="val 19840"/>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grpSp>
        <p:nvGrpSpPr>
          <p:cNvPr id="3" name="Group 70"/>
          <p:cNvGrpSpPr/>
          <p:nvPr/>
        </p:nvGrpSpPr>
        <p:grpSpPr>
          <a:xfrm>
            <a:off x="6057900" y="1873951"/>
            <a:ext cx="2153849" cy="4069649"/>
            <a:chOff x="6057900" y="1790700"/>
            <a:chExt cx="2153849" cy="4069649"/>
          </a:xfrm>
          <a:scene3d>
            <a:camera prst="perspectiveHeroicExtremeLeftFacing">
              <a:rot lat="487347" lon="2067641" rev="21540000"/>
            </a:camera>
            <a:lightRig rig="threePt" dir="t"/>
          </a:scene3d>
        </p:grpSpPr>
        <p:grpSp>
          <p:nvGrpSpPr>
            <p:cNvPr id="4" name="OneNote Scenario Thumbnail"/>
            <p:cNvGrpSpPr/>
            <p:nvPr/>
          </p:nvGrpSpPr>
          <p:grpSpPr>
            <a:xfrm>
              <a:off x="6057900" y="3962400"/>
              <a:ext cx="2153849" cy="1897949"/>
              <a:chOff x="6057900" y="4152900"/>
              <a:chExt cx="2153849" cy="1897949"/>
            </a:xfrm>
          </p:grpSpPr>
          <p:pic>
            <p:nvPicPr>
              <p:cNvPr id="139" name="Picture 138" descr="OneNote Scenari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57900" y="4152900"/>
                <a:ext cx="2153849" cy="1422635"/>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sp>
            <p:nvSpPr>
              <p:cNvPr id="140" name="TextBox 139"/>
              <p:cNvSpPr txBox="1"/>
              <p:nvPr/>
            </p:nvSpPr>
            <p:spPr>
              <a:xfrm>
                <a:off x="6286500" y="5676900"/>
                <a:ext cx="1905000" cy="37394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600" kern="1200" dirty="0">
                    <a:solidFill>
                      <a:prstClr val="white"/>
                    </a:solidFill>
                    <a:latin typeface="Segoe Semibold"/>
                    <a:ea typeface="+mn-ea"/>
                    <a:cs typeface="+mn-cs"/>
                  </a:rPr>
                  <a:t>OneNote Scenario </a:t>
                </a:r>
                <a:r>
                  <a:rPr lang="en-US" sz="1400" kern="1200" dirty="0">
                    <a:solidFill>
                      <a:prstClr val="white"/>
                    </a:solidFill>
                    <a:latin typeface="Segoe Semibold"/>
                    <a:ea typeface="+mn-ea"/>
                    <a:cs typeface="+mn-cs"/>
                  </a:rPr>
                  <a:t/>
                </a:r>
                <a:br>
                  <a:rPr lang="en-US" sz="1400" kern="1200" dirty="0">
                    <a:solidFill>
                      <a:prstClr val="white"/>
                    </a:solidFill>
                    <a:latin typeface="Segoe Semibold"/>
                    <a:ea typeface="+mn-ea"/>
                    <a:cs typeface="+mn-cs"/>
                  </a:rPr>
                </a:br>
                <a:r>
                  <a:rPr lang="en-US" sz="1000" dirty="0">
                    <a:solidFill>
                      <a:schemeClr val="tx1">
                        <a:lumMod val="65000"/>
                      </a:schemeClr>
                    </a:solidFill>
                  </a:rPr>
                  <a:t>(Click Image)</a:t>
                </a:r>
                <a:endParaRPr lang="en-US" sz="1400" u="sng" kern="1200" dirty="0">
                  <a:solidFill>
                    <a:srgbClr val="4F81BD"/>
                  </a:solidFill>
                  <a:latin typeface="Segoe Semibold"/>
                  <a:ea typeface="+mn-ea"/>
                  <a:cs typeface="+mn-cs"/>
                </a:endParaRPr>
              </a:p>
            </p:txBody>
          </p:sp>
        </p:grpSp>
        <p:pic>
          <p:nvPicPr>
            <p:cNvPr id="70" name="Picture 2" descr="\\192.168.1.2\Users\Racheldvtecram7\Desktop\Screenshots\Updates\For debbies deck\OneNote - multiple uses - beta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790700"/>
              <a:ext cx="2070100" cy="1552575"/>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9" name="TextBox 28"/>
            <p:cNvSpPr txBox="1"/>
            <p:nvPr/>
          </p:nvSpPr>
          <p:spPr>
            <a:xfrm>
              <a:off x="6438900" y="3411801"/>
              <a:ext cx="1714500" cy="3600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r" fontAlgn="base">
                <a:lnSpc>
                  <a:spcPct val="90000"/>
                </a:lnSpc>
                <a:spcBef>
                  <a:spcPct val="0"/>
                </a:spcBef>
                <a:spcAft>
                  <a:spcPct val="0"/>
                </a:spcAft>
              </a:pPr>
              <a:r>
                <a:rPr lang="en-US" sz="1600" kern="1200" dirty="0">
                  <a:solidFill>
                    <a:prstClr val="white"/>
                  </a:solidFill>
                  <a:latin typeface="Segoe Semibold"/>
                  <a:ea typeface="+mn-ea"/>
                  <a:cs typeface="+mn-cs"/>
                </a:rPr>
                <a:t>OneNote</a:t>
              </a:r>
              <a:r>
                <a:rPr lang="en-US" sz="1400" kern="1200" dirty="0">
                  <a:solidFill>
                    <a:prstClr val="white"/>
                  </a:solidFill>
                  <a:latin typeface="Segoe Semibold"/>
                  <a:ea typeface="+mn-ea"/>
                  <a:cs typeface="+mn-cs"/>
                </a:rPr>
                <a:t/>
              </a:r>
              <a:br>
                <a:rPr lang="en-US" sz="1400" kern="1200" dirty="0">
                  <a:solidFill>
                    <a:prstClr val="white"/>
                  </a:solidFill>
                  <a:latin typeface="Segoe Semibold"/>
                  <a:ea typeface="+mn-ea"/>
                  <a:cs typeface="+mn-cs"/>
                </a:rPr>
              </a:br>
              <a:r>
                <a:rPr lang="en-US" sz="1000" dirty="0">
                  <a:solidFill>
                    <a:schemeClr val="tx1">
                      <a:lumMod val="65000"/>
                    </a:schemeClr>
                  </a:solidFill>
                </a:rPr>
                <a:t>(Click Image)</a:t>
              </a:r>
              <a:endParaRPr lang="en-US" sz="1400" u="sng" kern="1200" dirty="0">
                <a:solidFill>
                  <a:srgbClr val="4F81BD"/>
                </a:solidFill>
                <a:latin typeface="Segoe Semibold"/>
                <a:ea typeface="+mn-ea"/>
                <a:cs typeface="+mn-cs"/>
              </a:endParaRPr>
            </a:p>
          </p:txBody>
        </p:sp>
      </p:grpSp>
      <p:sp>
        <p:nvSpPr>
          <p:cNvPr id="41" name="Rounded Rectangle 40"/>
          <p:cNvSpPr/>
          <p:nvPr/>
        </p:nvSpPr>
        <p:spPr bwMode="auto">
          <a:xfrm>
            <a:off x="457200" y="3428999"/>
            <a:ext cx="4343400" cy="960125"/>
          </a:xfrm>
          <a:prstGeom prst="roundRect">
            <a:avLst>
              <a:gd name="adj" fmla="val 10388"/>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pic>
        <p:nvPicPr>
          <p:cNvPr id="72" name="Scenario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00800" y="4000500"/>
            <a:ext cx="1676400" cy="1676400"/>
          </a:xfrm>
          <a:prstGeom prst="rect">
            <a:avLst/>
          </a:prstGeom>
        </p:spPr>
      </p:pic>
      <p:pic>
        <p:nvPicPr>
          <p:cNvPr id="73" name="Screenshot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24600" y="1638300"/>
            <a:ext cx="1981200" cy="1866900"/>
          </a:xfrm>
          <a:prstGeom prst="rect">
            <a:avLst/>
          </a:prstGeom>
        </p:spPr>
      </p:pic>
      <p:sp>
        <p:nvSpPr>
          <p:cNvPr id="42" name="Rounded Rectangle 41"/>
          <p:cNvSpPr/>
          <p:nvPr/>
        </p:nvSpPr>
        <p:spPr bwMode="auto">
          <a:xfrm>
            <a:off x="457200" y="4546460"/>
            <a:ext cx="4343400" cy="1010412"/>
          </a:xfrm>
          <a:prstGeom prst="roundRect">
            <a:avLst>
              <a:gd name="adj" fmla="val 10483"/>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43" name="Rounded Rectangle 42"/>
          <p:cNvSpPr/>
          <p:nvPr/>
        </p:nvSpPr>
        <p:spPr bwMode="auto">
          <a:xfrm>
            <a:off x="457200" y="2019300"/>
            <a:ext cx="4343400" cy="723900"/>
          </a:xfrm>
          <a:prstGeom prst="roundRect">
            <a:avLst>
              <a:gd name="adj" fmla="val 12711"/>
            </a:avLst>
          </a:prstGeom>
          <a:gradFill rotWithShape="1">
            <a:gsLst>
              <a:gs pos="0">
                <a:srgbClr val="4F81BD">
                  <a:shade val="63000"/>
                  <a:satMod val="165000"/>
                  <a:alpha val="75000"/>
                </a:srgbClr>
              </a:gs>
              <a:gs pos="30000">
                <a:srgbClr val="4F81BD">
                  <a:shade val="58000"/>
                  <a:satMod val="165000"/>
                  <a:alpha val="75000"/>
                </a:srgbClr>
              </a:gs>
              <a:gs pos="75000">
                <a:srgbClr val="4F81BD">
                  <a:shade val="30000"/>
                  <a:satMod val="175000"/>
                  <a:alpha val="25000"/>
                </a:srgbClr>
              </a:gs>
              <a:gs pos="100000">
                <a:srgbClr val="4F81BD">
                  <a:shade val="15000"/>
                  <a:satMod val="175000"/>
                  <a:alpha val="0"/>
                </a:srgbClr>
              </a:gs>
            </a:gsLst>
            <a:path path="circle">
              <a:fillToRect l="5000" t="100000" r="120000" b="10000"/>
            </a:path>
          </a:gradFill>
          <a:ln w="12700" cap="flat" cmpd="sng" algn="ctr">
            <a:gradFill flip="none" rotWithShape="1">
              <a:gsLst>
                <a:gs pos="0">
                  <a:schemeClr val="accent1">
                    <a:tint val="66000"/>
                    <a:satMod val="160000"/>
                  </a:schemeClr>
                </a:gs>
                <a:gs pos="50000">
                  <a:schemeClr val="accent1">
                    <a:tint val="44500"/>
                    <a:satMod val="160000"/>
                    <a:alpha val="40000"/>
                  </a:schemeClr>
                </a:gs>
                <a:gs pos="100000">
                  <a:schemeClr val="accent1">
                    <a:tint val="23500"/>
                    <a:satMod val="160000"/>
                    <a:alpha val="0"/>
                  </a:schemeClr>
                </a:gs>
              </a:gsLst>
              <a:lin ang="0" scaled="1"/>
              <a:tileRect/>
            </a:gradFill>
            <a:prstDash val="solid"/>
            <a:headEnd type="none" w="med" len="med"/>
            <a:tailEnd type="none" w="med" len="med"/>
          </a:ln>
          <a:effectLst>
            <a:outerShdw blurRad="50800" dist="20000" dir="5400000" rotWithShape="0">
              <a:srgbClr val="000000">
                <a:alpha val="42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a:ln>
                <a:noFill/>
              </a:ln>
              <a:solidFill>
                <a:sysClr val="window" lastClr="FFFFFF"/>
              </a:solidFill>
              <a:effectLst/>
              <a:uLnTx/>
              <a:uFillTx/>
              <a:latin typeface="Segoe" pitchFamily="34" charset="0"/>
              <a:ea typeface="+mn-ea"/>
              <a:cs typeface="+mn-cs"/>
            </a:endParaRPr>
          </a:p>
        </p:txBody>
      </p:sp>
      <p:sp>
        <p:nvSpPr>
          <p:cNvPr id="14" name="Potential Savings"/>
          <p:cNvSpPr/>
          <p:nvPr/>
        </p:nvSpPr>
        <p:spPr>
          <a:xfrm>
            <a:off x="495300" y="4578937"/>
            <a:ext cx="5448300" cy="1269578"/>
          </a:xfrm>
          <a:prstGeom prst="rect">
            <a:avLst/>
          </a:prstGeom>
        </p:spPr>
        <p:txBody>
          <a:bodyPr wrap="square">
            <a:spAutoFit/>
          </a:bodyPr>
          <a:lstStyle/>
          <a:p>
            <a:pPr lvl="0"/>
            <a:r>
              <a:rPr lang="en-US" sz="1500" kern="1200" dirty="0">
                <a:solidFill>
                  <a:srgbClr val="FFC000"/>
                </a:solidFill>
                <a:ea typeface="+mn-ea"/>
                <a:cs typeface="+mn-cs"/>
              </a:rPr>
              <a:t>Potential savings/efficiency gains: </a:t>
            </a:r>
            <a:r>
              <a:rPr lang="en-US" sz="1400" dirty="0">
                <a:cs typeface="Arial" pitchFamily="34" charset="0"/>
              </a:rPr>
              <a:t>Using OneNote 2007, Pfizer has reduced time to market by 2 months by using OneNote as the primary knowledge sharing vehicle in their drug development labs worldwide. </a:t>
            </a:r>
          </a:p>
          <a:p>
            <a:pPr marL="0" lvl="1" algn="l" defTabSz="-13873163" rtl="0" eaLnBrk="0" fontAlgn="base" hangingPunct="0">
              <a:spcBef>
                <a:spcPct val="30000"/>
              </a:spcBef>
              <a:spcAft>
                <a:spcPct val="0"/>
              </a:spcAft>
              <a:buClr>
                <a:srgbClr val="EEECE1"/>
              </a:buClr>
              <a:buSzPct val="85000"/>
            </a:pPr>
            <a:endParaRPr lang="en-US" sz="1500" kern="1200" dirty="0">
              <a:solidFill>
                <a:prstClr val="white"/>
              </a:solidFill>
              <a:ea typeface="+mn-ea"/>
              <a:cs typeface="+mn-cs"/>
            </a:endParaRPr>
          </a:p>
        </p:txBody>
      </p:sp>
      <p:sp>
        <p:nvSpPr>
          <p:cNvPr id="12" name="Capability Desc"/>
          <p:cNvSpPr/>
          <p:nvPr/>
        </p:nvSpPr>
        <p:spPr>
          <a:xfrm>
            <a:off x="495300" y="3441665"/>
            <a:ext cx="5753100" cy="1054135"/>
          </a:xfrm>
          <a:prstGeom prst="rect">
            <a:avLst/>
          </a:prstGeom>
        </p:spPr>
        <p:txBody>
          <a:bodyPr wrap="square">
            <a:spAutoFit/>
          </a:bodyPr>
          <a:lstStyle/>
          <a:p>
            <a:pPr lvl="0"/>
            <a:r>
              <a:rPr lang="en-US" sz="1500" kern="1200" dirty="0">
                <a:solidFill>
                  <a:srgbClr val="FFC000"/>
                </a:solidFill>
                <a:ea typeface="+mn-ea"/>
                <a:cs typeface="+mn-cs"/>
              </a:rPr>
              <a:t>Capability description: </a:t>
            </a:r>
            <a:r>
              <a:rPr lang="en-US" sz="1400" dirty="0"/>
              <a:t>T</a:t>
            </a:r>
            <a:r>
              <a:rPr lang="en-US" sz="1400" dirty="0">
                <a:cs typeface="Arial" pitchFamily="34" charset="0"/>
              </a:rPr>
              <a:t>he results pane provides more context around search matches to help you find information more quickly.</a:t>
            </a:r>
          </a:p>
          <a:p>
            <a:pPr lvl="0"/>
            <a:r>
              <a:rPr lang="en-US" sz="1400" dirty="0">
                <a:cs typeface="Arial" pitchFamily="34" charset="0"/>
              </a:rPr>
              <a:t>Creating “side notes” from other applications will link back to OneNote.  </a:t>
            </a:r>
          </a:p>
          <a:p>
            <a:pPr marL="0" lvl="1" algn="l" defTabSz="-13873163" rtl="0" eaLnBrk="0" fontAlgn="base" hangingPunct="0">
              <a:spcBef>
                <a:spcPct val="30000"/>
              </a:spcBef>
              <a:spcAft>
                <a:spcPct val="0"/>
              </a:spcAft>
              <a:buClr>
                <a:srgbClr val="EEECE1"/>
              </a:buClr>
              <a:buSzPct val="85000"/>
            </a:pPr>
            <a:endParaRPr lang="en-US" sz="1500" kern="1200" dirty="0">
              <a:solidFill>
                <a:prstClr val="white"/>
              </a:solidFill>
              <a:cs typeface="Arial" pitchFamily="34" charset="0"/>
            </a:endParaRPr>
          </a:p>
        </p:txBody>
      </p:sp>
      <p:sp>
        <p:nvSpPr>
          <p:cNvPr id="13" name="New Capabilty"/>
          <p:cNvSpPr/>
          <p:nvPr/>
        </p:nvSpPr>
        <p:spPr>
          <a:xfrm>
            <a:off x="495300" y="2915335"/>
            <a:ext cx="5029200" cy="323165"/>
          </a:xfrm>
          <a:prstGeom prst="rect">
            <a:avLst/>
          </a:prstGeom>
        </p:spPr>
        <p:txBody>
          <a:bodyPr wrap="square">
            <a:spAutoFit/>
          </a:bodyPr>
          <a:lstStyle/>
          <a:p>
            <a:pPr marL="0" lvl="1" algn="l" defTabSz="-13873163" rtl="0" eaLnBrk="0" fontAlgn="base" hangingPunct="0">
              <a:spcBef>
                <a:spcPct val="30000"/>
              </a:spcBef>
              <a:spcAft>
                <a:spcPct val="0"/>
              </a:spcAft>
              <a:buClr>
                <a:srgbClr val="EEECE1"/>
              </a:buClr>
              <a:buSzPct val="85000"/>
            </a:pPr>
            <a:r>
              <a:rPr lang="en-US" sz="1500" dirty="0">
                <a:solidFill>
                  <a:srgbClr val="FFC000"/>
                </a:solidFill>
              </a:rPr>
              <a:t>New capability</a:t>
            </a:r>
            <a:r>
              <a:rPr lang="en-US" sz="1500" kern="1200" dirty="0">
                <a:solidFill>
                  <a:srgbClr val="FFC000"/>
                </a:solidFill>
                <a:ea typeface="+mn-ea"/>
                <a:cs typeface="+mn-cs"/>
              </a:rPr>
              <a:t>: </a:t>
            </a:r>
            <a:r>
              <a:rPr lang="en-US" sz="1400" kern="1200" dirty="0">
                <a:solidFill>
                  <a:prstClr val="white"/>
                </a:solidFill>
                <a:ea typeface="+mn-ea"/>
                <a:cs typeface="+mn-cs"/>
              </a:rPr>
              <a:t>Improved search pane &amp; new side notes </a:t>
            </a:r>
          </a:p>
        </p:txBody>
      </p:sp>
      <p:sp>
        <p:nvSpPr>
          <p:cNvPr id="15" name="Challenge"/>
          <p:cNvSpPr/>
          <p:nvPr/>
        </p:nvSpPr>
        <p:spPr>
          <a:xfrm>
            <a:off x="495300" y="2009675"/>
            <a:ext cx="4267200" cy="754053"/>
          </a:xfrm>
          <a:prstGeom prst="rect">
            <a:avLst/>
          </a:prstGeom>
        </p:spPr>
        <p:txBody>
          <a:bodyPr wrap="square">
            <a:spAutoFit/>
          </a:bodyPr>
          <a:lstStyle/>
          <a:p>
            <a:pPr marL="0" lvl="1" algn="l" defTabSz="-13873163" rtl="0" eaLnBrk="0" fontAlgn="base" hangingPunct="0">
              <a:spcBef>
                <a:spcPct val="30000"/>
              </a:spcBef>
              <a:spcAft>
                <a:spcPct val="0"/>
              </a:spcAft>
              <a:buClr>
                <a:srgbClr val="EEECE1"/>
              </a:buClr>
              <a:buSzPct val="85000"/>
            </a:pPr>
            <a:r>
              <a:rPr lang="en-US" sz="1500" kern="1200" dirty="0">
                <a:solidFill>
                  <a:srgbClr val="FFC000"/>
                </a:solidFill>
                <a:ea typeface="+mn-ea"/>
                <a:cs typeface="+mn-cs"/>
              </a:rPr>
              <a:t>Challenge</a:t>
            </a:r>
            <a:r>
              <a:rPr lang="en-US" sz="1400" dirty="0">
                <a:solidFill>
                  <a:srgbClr val="FFC000"/>
                </a:solidFill>
              </a:rPr>
              <a:t>:</a:t>
            </a:r>
            <a:r>
              <a:rPr lang="en-US" sz="1400" kern="1200" dirty="0">
                <a:solidFill>
                  <a:srgbClr val="FFC000"/>
                </a:solidFill>
                <a:ea typeface="+mn-ea"/>
                <a:cs typeface="+mn-cs"/>
              </a:rPr>
              <a:t> </a:t>
            </a:r>
            <a:r>
              <a:rPr lang="en-US" sz="1400" kern="1200" dirty="0">
                <a:solidFill>
                  <a:prstClr val="white"/>
                </a:solidFill>
                <a:ea typeface="+mn-ea"/>
                <a:cs typeface="+mn-cs"/>
              </a:rPr>
              <a:t>People are using more types of digital content and larger volumes of data, which can lead to information overload and time wasted searching.</a:t>
            </a:r>
          </a:p>
        </p:txBody>
      </p:sp>
      <p:sp>
        <p:nvSpPr>
          <p:cNvPr id="38" name="Bring Ideas to Life"/>
          <p:cNvSpPr/>
          <p:nvPr/>
        </p:nvSpPr>
        <p:spPr>
          <a:xfrm>
            <a:off x="457200" y="1485900"/>
            <a:ext cx="2044149" cy="341632"/>
          </a:xfrm>
          <a:prstGeom prst="rect">
            <a:avLst/>
          </a:prstGeom>
        </p:spPr>
        <p:txBody>
          <a:bodyPr wrap="none">
            <a:spAutoFit/>
          </a:bodyPr>
          <a:lstStyle/>
          <a:p>
            <a:pPr marL="228600" lvl="1" indent="-228600" algn="l" defTabSz="-13873163" rtl="0" eaLnBrk="0" fontAlgn="base" hangingPunct="0">
              <a:lnSpc>
                <a:spcPct val="90000"/>
              </a:lnSpc>
              <a:spcBef>
                <a:spcPct val="30000"/>
              </a:spcBef>
              <a:spcAft>
                <a:spcPct val="0"/>
              </a:spcAft>
              <a:buClr>
                <a:srgbClr val="EEECE1"/>
              </a:buClr>
              <a:buSzPct val="85000"/>
            </a:pPr>
            <a:r>
              <a:rPr lang="en-US" kern="1200" dirty="0">
                <a:solidFill>
                  <a:prstClr val="white"/>
                </a:solidFill>
                <a:effectLst>
                  <a:outerShdw blurRad="635000" sx="102000" sy="102000" algn="ctr" rotWithShape="0">
                    <a:srgbClr val="FFFF00">
                      <a:alpha val="70000"/>
                    </a:srgbClr>
                  </a:outerShdw>
                </a:effectLst>
                <a:ea typeface="+mn-ea"/>
                <a:cs typeface="+mn-cs"/>
              </a:rPr>
              <a:t>Bring Ideas to Life</a:t>
            </a:r>
          </a:p>
        </p:txBody>
      </p:sp>
      <p:sp>
        <p:nvSpPr>
          <p:cNvPr id="16" name="Title 1"/>
          <p:cNvSpPr>
            <a:spLocks noGrp="1"/>
          </p:cNvSpPr>
          <p:nvPr>
            <p:ph type="title"/>
          </p:nvPr>
        </p:nvSpPr>
        <p:spPr>
          <a:xfrm>
            <a:off x="398463" y="241300"/>
            <a:ext cx="8512175" cy="863600"/>
          </a:xfrm>
        </p:spPr>
        <p:txBody>
          <a:bodyPr>
            <a:normAutofit fontScale="90000"/>
          </a:bodyPr>
          <a:lstStyle/>
          <a:p>
            <a:r>
              <a:rPr lang="en-US" sz="3200" dirty="0"/>
              <a:t>Keep the Right Details in the Right place</a:t>
            </a:r>
            <a:br>
              <a:rPr lang="en-US" sz="3200" dirty="0"/>
            </a:br>
            <a:r>
              <a:rPr lang="en-US" sz="2000" dirty="0">
                <a:solidFill>
                  <a:schemeClr val="tx2"/>
                </a:solidFill>
              </a:rPr>
              <a:t>By Capturing and Searching All Types of Content with OneNote 2010</a:t>
            </a:r>
            <a:endParaRPr lang="en-US" sz="4000" dirty="0">
              <a:solidFill>
                <a:schemeClr val="tx2"/>
              </a:solidFill>
            </a:endParaRPr>
          </a:p>
        </p:txBody>
      </p:sp>
      <p:pic>
        <p:nvPicPr>
          <p:cNvPr id="46" name="Light fadebox 2" descr="light rounded fadebox.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126" y="1093175"/>
            <a:ext cx="8698274" cy="5650525"/>
          </a:xfrm>
          <a:prstGeom prst="rect">
            <a:avLst/>
          </a:prstGeom>
        </p:spPr>
      </p:pic>
      <p:grpSp>
        <p:nvGrpSpPr>
          <p:cNvPr id="5" name="Scenario main box"/>
          <p:cNvGrpSpPr/>
          <p:nvPr/>
        </p:nvGrpSpPr>
        <p:grpSpPr>
          <a:xfrm>
            <a:off x="100232" y="1065567"/>
            <a:ext cx="8929902" cy="5687098"/>
            <a:chOff x="100232" y="1065567"/>
            <a:chExt cx="8929902" cy="5687098"/>
          </a:xfrm>
          <a:effectLst/>
        </p:grpSpPr>
        <p:pic>
          <p:nvPicPr>
            <p:cNvPr id="176" name="Picture 175" descr="Exmaple Scenario bounding box Plain.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232" y="1065567"/>
              <a:ext cx="8929902" cy="5687098"/>
            </a:xfrm>
            <a:prstGeom prst="rect">
              <a:avLst/>
            </a:prstGeom>
          </p:spPr>
        </p:pic>
        <p:sp>
          <p:nvSpPr>
            <p:cNvPr id="201" name="TextBox 200"/>
            <p:cNvSpPr txBox="1"/>
            <p:nvPr/>
          </p:nvSpPr>
          <p:spPr>
            <a:xfrm>
              <a:off x="3387778" y="1447800"/>
              <a:ext cx="2355274" cy="4985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rtl="0" fontAlgn="base">
                <a:lnSpc>
                  <a:spcPct val="90000"/>
                </a:lnSpc>
                <a:spcBef>
                  <a:spcPct val="0"/>
                </a:spcBef>
                <a:spcAft>
                  <a:spcPct val="0"/>
                </a:spcAft>
              </a:pPr>
              <a:r>
                <a:rPr lang="en-US" kern="1200" dirty="0">
                  <a:solidFill>
                    <a:prstClr val="white"/>
                  </a:solidFill>
                  <a:latin typeface="Segoe Semibold"/>
                  <a:ea typeface="+mn-ea"/>
                  <a:cs typeface="+mn-cs"/>
                </a:rPr>
                <a:t>OneNote Scenario</a:t>
              </a:r>
              <a:br>
                <a:rPr lang="en-US" kern="1200" dirty="0">
                  <a:solidFill>
                    <a:prstClr val="white"/>
                  </a:solidFill>
                  <a:latin typeface="Segoe Semibold"/>
                  <a:ea typeface="+mn-ea"/>
                  <a:cs typeface="+mn-cs"/>
                </a:rPr>
              </a:br>
              <a:endParaRPr lang="en-US" u="sng" kern="1200" dirty="0">
                <a:solidFill>
                  <a:srgbClr val="4F81BD"/>
                </a:solidFill>
                <a:latin typeface="Segoe Semibold"/>
                <a:ea typeface="+mn-ea"/>
                <a:cs typeface="+mn-cs"/>
              </a:endParaRPr>
            </a:p>
          </p:txBody>
        </p:sp>
        <p:sp>
          <p:nvSpPr>
            <p:cNvPr id="211" name="TextBox 210"/>
            <p:cNvSpPr txBox="1"/>
            <p:nvPr/>
          </p:nvSpPr>
          <p:spPr>
            <a:xfrm>
              <a:off x="3798843" y="2490216"/>
              <a:ext cx="1525109" cy="1938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rtl="0" fontAlgn="base">
                <a:lnSpc>
                  <a:spcPct val="90000"/>
                </a:lnSpc>
                <a:spcBef>
                  <a:spcPct val="0"/>
                </a:spcBef>
                <a:spcAft>
                  <a:spcPct val="0"/>
                </a:spcAft>
              </a:pPr>
              <a:r>
                <a:rPr lang="en-US" sz="1400" kern="1200" dirty="0">
                  <a:solidFill>
                    <a:prstClr val="white"/>
                  </a:solidFill>
                  <a:latin typeface="Segoe Semibold"/>
                  <a:ea typeface="+mn-ea"/>
                  <a:cs typeface="+mn-cs"/>
                </a:rPr>
                <a:t>Ad-hoc project</a:t>
              </a:r>
              <a:endParaRPr lang="en-US" sz="1400" u="sng" kern="1200" dirty="0">
                <a:solidFill>
                  <a:srgbClr val="4F81BD"/>
                </a:solidFill>
                <a:latin typeface="Segoe Semibold"/>
                <a:ea typeface="+mn-ea"/>
                <a:cs typeface="+mn-cs"/>
              </a:endParaRPr>
            </a:p>
          </p:txBody>
        </p:sp>
        <p:pic>
          <p:nvPicPr>
            <p:cNvPr id="10242" name="Picture 2" descr="C:\DOCUME~1\Paul\LOCALS~1\Temp\GrvTempw5hdhpj9gzkxpchakpg21\C\OneNote - Multiple types of content v2 - beta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90336" y="2781301"/>
              <a:ext cx="2667016" cy="2000154"/>
            </a:xfrm>
            <a:prstGeom prst="rect">
              <a:avLst/>
            </a:prstGeom>
            <a:ln>
              <a:noFill/>
            </a:ln>
            <a:effectLst>
              <a:outerShdw blurRad="292100" dist="139700" dir="2700000" algn="tl" rotWithShape="0">
                <a:srgbClr val="333333">
                  <a:alpha val="65000"/>
                </a:srgbClr>
              </a:outerShdw>
            </a:effectLst>
          </p:spPr>
        </p:pic>
        <p:pic>
          <p:nvPicPr>
            <p:cNvPr id="179" name="Picture 4" descr="C:\Documents and Settings\Paul\My Documents\My Pictures\Office 14\OneNote2007_ProductIco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09900" y="2743200"/>
              <a:ext cx="705256" cy="723900"/>
            </a:xfrm>
            <a:prstGeom prst="rect">
              <a:avLst/>
            </a:prstGeom>
            <a:ln>
              <a:noFill/>
            </a:ln>
            <a:effectLst>
              <a:outerShdw blurRad="292100" dist="139700" dir="2700000" algn="tl" rotWithShape="0">
                <a:srgbClr val="333333">
                  <a:alpha val="65000"/>
                </a:srgbClr>
              </a:outerShdw>
            </a:effectLst>
          </p:spPr>
        </p:pic>
        <p:pic>
          <p:nvPicPr>
            <p:cNvPr id="200" name="Picture 2" descr="C:\Users\sakuu\Documents\Artwork\JPEG_TIFF_PNG\Glossy_Member_Icons_by_sniffels\with shadow\blue_reflected.png"/>
            <p:cNvPicPr>
              <a:picLocks noChangeAspect="1" noChangeArrowheads="1"/>
            </p:cNvPicPr>
            <p:nvPr/>
          </p:nvPicPr>
          <p:blipFill>
            <a:blip r:embed="rId10" cstate="email">
              <a:duotone>
                <a:prstClr val="black"/>
                <a:schemeClr val="bg1">
                  <a:lumMod val="40000"/>
                  <a:lumOff val="60000"/>
                  <a:tint val="45000"/>
                  <a:satMod val="400000"/>
                </a:schemeClr>
              </a:duotone>
              <a:extLst>
                <a:ext uri="{28A0092B-C50C-407E-A947-70E740481C1C}">
                  <a14:useLocalDpi xmlns:a14="http://schemas.microsoft.com/office/drawing/2010/main"/>
                </a:ext>
              </a:extLst>
            </a:blip>
            <a:srcRect/>
            <a:stretch>
              <a:fillRect/>
            </a:stretch>
          </p:blipFill>
          <p:spPr bwMode="auto">
            <a:xfrm>
              <a:off x="2438400" y="3543300"/>
              <a:ext cx="1066800" cy="2247900"/>
            </a:xfrm>
            <a:prstGeom prst="rect">
              <a:avLst/>
            </a:prstGeom>
            <a:noFill/>
          </p:spPr>
        </p:pic>
      </p:grpSp>
      <p:pic>
        <p:nvPicPr>
          <p:cNvPr id="183" name="Picture 182" descr="faded chord.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76901" y="2034835"/>
            <a:ext cx="2261724" cy="3565865"/>
          </a:xfrm>
          <a:prstGeom prst="rect">
            <a:avLst/>
          </a:prstGeom>
        </p:spPr>
      </p:pic>
      <p:grpSp>
        <p:nvGrpSpPr>
          <p:cNvPr id="6" name="Group 183"/>
          <p:cNvGrpSpPr/>
          <p:nvPr/>
        </p:nvGrpSpPr>
        <p:grpSpPr>
          <a:xfrm>
            <a:off x="1143000" y="1676400"/>
            <a:ext cx="1219200" cy="1104899"/>
            <a:chOff x="866823" y="1817048"/>
            <a:chExt cx="1376972" cy="1248443"/>
          </a:xfrm>
          <a:effectLst>
            <a:outerShdw blurRad="317500" dist="127000" dir="2700000" algn="tl" rotWithShape="0">
              <a:prstClr val="black">
                <a:alpha val="57000"/>
              </a:prstClr>
            </a:outerShdw>
          </a:effectLst>
        </p:grpSpPr>
        <p:pic>
          <p:nvPicPr>
            <p:cNvPr id="185" name="Picture 10" descr="D:\DVD Art\DVD_ART34\Artwork_Imagery\Shapes\3d metalic edge shapes\rrounded 3d cylinder orange.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5583258">
              <a:off x="931087" y="1752784"/>
              <a:ext cx="1248443" cy="1376972"/>
            </a:xfrm>
            <a:prstGeom prst="rect">
              <a:avLst/>
            </a:prstGeom>
            <a:noFill/>
          </p:spPr>
        </p:pic>
        <p:pic>
          <p:nvPicPr>
            <p:cNvPr id="186" name="Picture 2" descr="C:\Documents and Settings\Paul\My Documents\My Pictures\Office 14\Outlook2007_ProductIcon.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76995" y="1824317"/>
              <a:ext cx="723900" cy="67728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grpSp>
      <p:grpSp>
        <p:nvGrpSpPr>
          <p:cNvPr id="7" name="Group 186"/>
          <p:cNvGrpSpPr/>
          <p:nvPr/>
        </p:nvGrpSpPr>
        <p:grpSpPr>
          <a:xfrm>
            <a:off x="1016283" y="5005033"/>
            <a:ext cx="1269717" cy="1129067"/>
            <a:chOff x="1016283" y="5119333"/>
            <a:chExt cx="1498295" cy="1326915"/>
          </a:xfrm>
          <a:effectLst>
            <a:outerShdw blurRad="317500" dist="127000" dir="2700000" algn="tl" rotWithShape="0">
              <a:prstClr val="black">
                <a:alpha val="57000"/>
              </a:prstClr>
            </a:outerShdw>
          </a:effectLst>
        </p:grpSpPr>
        <p:pic>
          <p:nvPicPr>
            <p:cNvPr id="188" name="Picture 8" descr="D:\DVD Art\DVD_ART34\Artwork_Imagery\Shapes\3d metalic edge shapes\rounded 3d cylinder blue.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5583258">
              <a:off x="1101973" y="5033643"/>
              <a:ext cx="1326915" cy="1498295"/>
            </a:xfrm>
            <a:prstGeom prst="rect">
              <a:avLst/>
            </a:prstGeom>
            <a:noFill/>
          </p:spPr>
        </p:pic>
        <p:pic>
          <p:nvPicPr>
            <p:cNvPr id="189" name="Picture 3" descr="C:\Documents and Settings\Paul\My Documents\My Pictures\Office 14\Word2007_ProductIcon.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69019" y="5186081"/>
              <a:ext cx="726481" cy="7239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grpSp>
      <p:grpSp>
        <p:nvGrpSpPr>
          <p:cNvPr id="11" name="Group 189"/>
          <p:cNvGrpSpPr/>
          <p:nvPr/>
        </p:nvGrpSpPr>
        <p:grpSpPr>
          <a:xfrm>
            <a:off x="272213" y="3257350"/>
            <a:ext cx="1251787" cy="1143000"/>
            <a:chOff x="272213" y="3469827"/>
            <a:chExt cx="1498295" cy="1326915"/>
          </a:xfrm>
          <a:effectLst>
            <a:outerShdw blurRad="317500" dist="127000" dir="2700000" algn="tl" rotWithShape="0">
              <a:prstClr val="black">
                <a:alpha val="57000"/>
              </a:prstClr>
            </a:outerShdw>
          </a:effectLst>
        </p:grpSpPr>
        <p:pic>
          <p:nvPicPr>
            <p:cNvPr id="191" name="Picture 8" descr="D:\DVD Art\DVD_ART34\Artwork_Imagery\Shapes\3d metalic edge shapes\rounded 3d cylinder blue.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15583258">
              <a:off x="357903" y="3384137"/>
              <a:ext cx="1326915" cy="1498295"/>
            </a:xfrm>
            <a:prstGeom prst="rect">
              <a:avLst/>
            </a:prstGeom>
            <a:noFill/>
          </p:spPr>
        </p:pic>
        <p:sp>
          <p:nvSpPr>
            <p:cNvPr id="192" name="Oval 191"/>
            <p:cNvSpPr/>
            <p:nvPr/>
          </p:nvSpPr>
          <p:spPr bwMode="auto">
            <a:xfrm>
              <a:off x="519953" y="3711390"/>
              <a:ext cx="968188" cy="636494"/>
            </a:xfrm>
            <a:prstGeom prst="ellipse">
              <a:avLst/>
            </a:prstGeom>
            <a:solidFill>
              <a:srgbClr val="10253F">
                <a:alpha val="50196"/>
              </a:srgbClr>
            </a:solidFill>
            <a:ln w="9525" cap="flat" cmpd="sng" algn="ctr">
              <a:noFill/>
              <a:prstDash val="solid"/>
              <a:round/>
              <a:headEnd type="none" w="med" len="med"/>
              <a:tailEnd type="none" w="med" len="med"/>
            </a:ln>
            <a:effectLst/>
          </p:spPr>
          <p:txBody>
            <a:bodyPr vert="horz" wrap="none" lIns="0" tIns="0" rIns="0" bIns="0" rtlCol="0" anchor="t" compatLnSpc="1">
              <a:noAutofit/>
            </a:bodyPr>
            <a:lstStyle/>
            <a:p>
              <a:pPr marL="0" marR="0" indent="0" algn="ctr"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Semibold"/>
              </a:endParaRPr>
            </a:p>
          </p:txBody>
        </p:sp>
        <p:pic>
          <p:nvPicPr>
            <p:cNvPr id="193" name="Picture 10" descr="C:\Documents and Settings\Paul\My Documents\My Pictures\Office 14\IE_icon_cmyk_2in.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5300" y="3470275"/>
              <a:ext cx="905436" cy="878541"/>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grpSp>
      <p:pic>
        <p:nvPicPr>
          <p:cNvPr id="194" name="Picture 2" descr="C:\Documents and Settings\Paul\My Documents\My Pictures\Office 14\Outlook2007_ProductIcon.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09700" y="1676400"/>
            <a:ext cx="640956" cy="599407"/>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195" name="Picture 10" descr="C:\Documents and Settings\Paul\My Documents\My Pictures\Office 14\IE_icon_cmyk_2in.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7200" y="3263138"/>
            <a:ext cx="756469" cy="756772"/>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196" name="Picture 3" descr="C:\Documents and Settings\Paul\My Documents\My Pictures\Office 14\Word2007_ProductIcon.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14250" y="5057675"/>
            <a:ext cx="615650" cy="615964"/>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cxnSp>
        <p:nvCxnSpPr>
          <p:cNvPr id="197" name="Straight Connector 196"/>
          <p:cNvCxnSpPr/>
          <p:nvPr/>
        </p:nvCxnSpPr>
        <p:spPr bwMode="invGray">
          <a:xfrm rot="10800000" flipV="1">
            <a:off x="1752600" y="4381500"/>
            <a:ext cx="1905000" cy="1028700"/>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invGray">
          <a:xfrm rot="10800000">
            <a:off x="1132952" y="3692522"/>
            <a:ext cx="2095500" cy="3177"/>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invGray">
          <a:xfrm rot="10800000">
            <a:off x="1828800" y="2171700"/>
            <a:ext cx="1676402" cy="1104902"/>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202" name="Picture 2" descr="C:\Users\sakuu\Documents\Artwork\JPEG_TIFF_PNG\Glossy_Member_Icons_by_sniffels\with shadow\blue_reflected.png"/>
          <p:cNvPicPr>
            <a:picLocks noChangeAspect="1" noChangeArrowheads="1"/>
          </p:cNvPicPr>
          <p:nvPr/>
        </p:nvPicPr>
        <p:blipFill>
          <a:blip r:embed="rId18"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858000" y="1562100"/>
            <a:ext cx="838200" cy="1790796"/>
          </a:xfrm>
          <a:prstGeom prst="rect">
            <a:avLst/>
          </a:prstGeom>
          <a:noFill/>
        </p:spPr>
      </p:pic>
      <p:pic>
        <p:nvPicPr>
          <p:cNvPr id="203" name="Picture 2" descr="C:\Users\sakuu\Documents\Artwork\JPEG_TIFF_PNG\Glossy_Member_Icons_by_sniffels\with shadow\blue_reflected.png"/>
          <p:cNvPicPr>
            <a:picLocks noChangeAspect="1" noChangeArrowheads="1"/>
          </p:cNvPicPr>
          <p:nvPr/>
        </p:nvPicPr>
        <p:blipFill>
          <a:blip r:embed="rId19" cstate="email">
            <a:duotone>
              <a:prstClr val="black"/>
              <a:srgbClr val="00B050">
                <a:tint val="45000"/>
                <a:satMod val="400000"/>
              </a:srgbClr>
            </a:duotone>
            <a:extLst>
              <a:ext uri="{28A0092B-C50C-407E-A947-70E740481C1C}">
                <a14:useLocalDpi xmlns:a14="http://schemas.microsoft.com/office/drawing/2010/main"/>
              </a:ext>
            </a:extLst>
          </a:blip>
          <a:srcRect/>
          <a:stretch>
            <a:fillRect/>
          </a:stretch>
        </p:blipFill>
        <p:spPr bwMode="auto">
          <a:xfrm>
            <a:off x="7429500" y="3048000"/>
            <a:ext cx="838200" cy="1752600"/>
          </a:xfrm>
          <a:prstGeom prst="rect">
            <a:avLst/>
          </a:prstGeom>
          <a:noFill/>
        </p:spPr>
      </p:pic>
      <p:pic>
        <p:nvPicPr>
          <p:cNvPr id="204" name="Picture 2" descr="C:\Users\sakuu\Documents\Artwork\JPEG_TIFF_PNG\Glossy_Member_Icons_by_sniffels\with shadow\blue_reflected.png"/>
          <p:cNvPicPr>
            <a:picLocks noChangeAspect="1" noChangeArrowheads="1"/>
          </p:cNvPicPr>
          <p:nvPr/>
        </p:nvPicPr>
        <p:blipFill>
          <a:blip r:embed="rId19" cstate="email">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6934200" y="4686300"/>
            <a:ext cx="838200" cy="1752600"/>
          </a:xfrm>
          <a:prstGeom prst="rect">
            <a:avLst/>
          </a:prstGeom>
          <a:noFill/>
        </p:spPr>
      </p:pic>
      <p:sp>
        <p:nvSpPr>
          <p:cNvPr id="208" name="TextBox 207"/>
          <p:cNvSpPr txBox="1"/>
          <p:nvPr/>
        </p:nvSpPr>
        <p:spPr>
          <a:xfrm>
            <a:off x="586046" y="6099048"/>
            <a:ext cx="2019994" cy="3877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rtl="0" fontAlgn="base">
              <a:lnSpc>
                <a:spcPct val="90000"/>
              </a:lnSpc>
              <a:spcBef>
                <a:spcPct val="0"/>
              </a:spcBef>
              <a:spcAft>
                <a:spcPct val="0"/>
              </a:spcAft>
            </a:pPr>
            <a:r>
              <a:rPr lang="en-US" sz="1400" kern="1200" dirty="0">
                <a:solidFill>
                  <a:prstClr val="white"/>
                </a:solidFill>
                <a:latin typeface="Segoe Semibold"/>
                <a:ea typeface="+mn-ea"/>
                <a:cs typeface="+mn-cs"/>
              </a:rPr>
              <a:t>Multiple sources</a:t>
            </a:r>
            <a:br>
              <a:rPr lang="en-US" sz="1400" kern="1200" dirty="0">
                <a:solidFill>
                  <a:prstClr val="white"/>
                </a:solidFill>
                <a:latin typeface="Segoe Semibold"/>
                <a:ea typeface="+mn-ea"/>
                <a:cs typeface="+mn-cs"/>
              </a:rPr>
            </a:br>
            <a:endParaRPr lang="en-US" sz="1400" u="sng" kern="1200" dirty="0">
              <a:solidFill>
                <a:srgbClr val="4F81BD"/>
              </a:solidFill>
              <a:latin typeface="Segoe Semibold"/>
              <a:ea typeface="+mn-ea"/>
              <a:cs typeface="+mn-cs"/>
            </a:endParaRPr>
          </a:p>
        </p:txBody>
      </p:sp>
      <p:sp>
        <p:nvSpPr>
          <p:cNvPr id="209" name="TextBox 208"/>
          <p:cNvSpPr txBox="1"/>
          <p:nvPr/>
        </p:nvSpPr>
        <p:spPr>
          <a:xfrm>
            <a:off x="3791996" y="4962144"/>
            <a:ext cx="1525109" cy="3877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rtl="0" fontAlgn="base">
              <a:lnSpc>
                <a:spcPct val="90000"/>
              </a:lnSpc>
              <a:spcBef>
                <a:spcPct val="0"/>
              </a:spcBef>
              <a:spcAft>
                <a:spcPct val="0"/>
              </a:spcAft>
            </a:pPr>
            <a:r>
              <a:rPr lang="en-US" sz="1400" kern="1200" dirty="0">
                <a:solidFill>
                  <a:prstClr val="white"/>
                </a:solidFill>
                <a:latin typeface="Segoe Semibold"/>
                <a:ea typeface="+mn-ea"/>
                <a:cs typeface="+mn-cs"/>
              </a:rPr>
              <a:t>Single location for </a:t>
            </a:r>
            <a:r>
              <a:rPr lang="en-US" sz="1400" dirty="0">
                <a:solidFill>
                  <a:prstClr val="white"/>
                </a:solidFill>
                <a:latin typeface="Segoe Semibold"/>
              </a:rPr>
              <a:t>q</a:t>
            </a:r>
            <a:r>
              <a:rPr lang="en-US" sz="1400" kern="1200" dirty="0">
                <a:solidFill>
                  <a:prstClr val="white"/>
                </a:solidFill>
                <a:latin typeface="Segoe Semibold"/>
                <a:ea typeface="+mn-ea"/>
                <a:cs typeface="+mn-cs"/>
              </a:rPr>
              <a:t>uick </a:t>
            </a:r>
            <a:r>
              <a:rPr lang="en-US" sz="1400" dirty="0">
                <a:solidFill>
                  <a:prstClr val="white"/>
                </a:solidFill>
                <a:latin typeface="Segoe Semibold"/>
              </a:rPr>
              <a:t>a</a:t>
            </a:r>
            <a:r>
              <a:rPr lang="en-US" sz="1400" kern="1200" dirty="0">
                <a:solidFill>
                  <a:prstClr val="white"/>
                </a:solidFill>
                <a:latin typeface="Segoe Semibold"/>
                <a:ea typeface="+mn-ea"/>
                <a:cs typeface="+mn-cs"/>
              </a:rPr>
              <a:t>ccess</a:t>
            </a:r>
            <a:endParaRPr lang="en-US" sz="1400" u="sng" kern="1200" dirty="0">
              <a:solidFill>
                <a:srgbClr val="4F81BD"/>
              </a:solidFill>
              <a:latin typeface="Segoe Semibold"/>
              <a:ea typeface="+mn-ea"/>
              <a:cs typeface="+mn-cs"/>
            </a:endParaRPr>
          </a:p>
        </p:txBody>
      </p:sp>
      <p:sp>
        <p:nvSpPr>
          <p:cNvPr id="210" name="TextBox 209"/>
          <p:cNvSpPr txBox="1"/>
          <p:nvPr/>
        </p:nvSpPr>
        <p:spPr>
          <a:xfrm>
            <a:off x="6116227" y="6074664"/>
            <a:ext cx="2355274" cy="387798"/>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rtl="0" fontAlgn="base">
              <a:lnSpc>
                <a:spcPct val="90000"/>
              </a:lnSpc>
              <a:spcBef>
                <a:spcPct val="0"/>
              </a:spcBef>
              <a:spcAft>
                <a:spcPct val="0"/>
              </a:spcAft>
            </a:pPr>
            <a:r>
              <a:rPr lang="en-US" sz="1400" kern="1200" dirty="0">
                <a:solidFill>
                  <a:prstClr val="white"/>
                </a:solidFill>
                <a:latin typeface="Segoe Semibold"/>
                <a:ea typeface="+mn-ea"/>
                <a:cs typeface="+mn-cs"/>
              </a:rPr>
              <a:t>Shareable with co-workers</a:t>
            </a:r>
            <a:br>
              <a:rPr lang="en-US" sz="1400" kern="1200" dirty="0">
                <a:solidFill>
                  <a:prstClr val="white"/>
                </a:solidFill>
                <a:latin typeface="Segoe Semibold"/>
                <a:ea typeface="+mn-ea"/>
                <a:cs typeface="+mn-cs"/>
              </a:rPr>
            </a:br>
            <a:endParaRPr lang="en-US" sz="1400" u="sng" kern="1200" dirty="0">
              <a:solidFill>
                <a:srgbClr val="4F81BD"/>
              </a:solidFill>
              <a:latin typeface="Segoe Semibold"/>
              <a:ea typeface="+mn-ea"/>
              <a:cs typeface="+mn-cs"/>
            </a:endParaRPr>
          </a:p>
        </p:txBody>
      </p:sp>
      <p:cxnSp>
        <p:nvCxnSpPr>
          <p:cNvPr id="205" name="Straight Connector 204"/>
          <p:cNvCxnSpPr/>
          <p:nvPr/>
        </p:nvCxnSpPr>
        <p:spPr bwMode="invGray">
          <a:xfrm rot="10800000" flipV="1">
            <a:off x="5257800" y="2209800"/>
            <a:ext cx="2019300" cy="1028700"/>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invGray">
          <a:xfrm rot="10800000">
            <a:off x="5115025" y="3708100"/>
            <a:ext cx="2667000" cy="1588"/>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bwMode="invGray">
          <a:xfrm rot="10800000">
            <a:off x="5334000" y="4191000"/>
            <a:ext cx="2019300" cy="1143000"/>
          </a:xfrm>
          <a:prstGeom prst="line">
            <a:avLst/>
          </a:prstGeom>
          <a:ln w="12700">
            <a:gradFill>
              <a:gsLst>
                <a:gs pos="0">
                  <a:schemeClr val="bg1">
                    <a:alpha val="0"/>
                  </a:schemeClr>
                </a:gs>
                <a:gs pos="25000">
                  <a:schemeClr val="tx1">
                    <a:lumMod val="85000"/>
                  </a:schemeClr>
                </a:gs>
                <a:gs pos="75000">
                  <a:schemeClr val="tx1">
                    <a:lumMod val="85000"/>
                  </a:schemeClr>
                </a:gs>
                <a:gs pos="100000">
                  <a:schemeClr val="bg1">
                    <a:alpha val="0"/>
                  </a:schemeClr>
                </a:gs>
              </a:gsLst>
              <a:lin ang="5400000" scaled="0"/>
            </a:gradFill>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78" name="Scenario Invisible Cover Trigger box"/>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0500" y="1287657"/>
            <a:ext cx="8686800" cy="4991100"/>
          </a:xfrm>
          <a:prstGeom prst="rect">
            <a:avLst/>
          </a:prstGeom>
        </p:spPr>
      </p:pic>
      <p:grpSp>
        <p:nvGrpSpPr>
          <p:cNvPr id="17" name="OneNote Screenshot"/>
          <p:cNvGrpSpPr/>
          <p:nvPr/>
        </p:nvGrpSpPr>
        <p:grpSpPr>
          <a:xfrm>
            <a:off x="1028700" y="1295400"/>
            <a:ext cx="7388896" cy="4991100"/>
            <a:chOff x="1028700" y="1219200"/>
            <a:chExt cx="7388896" cy="4991100"/>
          </a:xfrm>
        </p:grpSpPr>
        <p:pic>
          <p:nvPicPr>
            <p:cNvPr id="80" name="Picture 2" descr="\\192.168.1.2\Users\Racheldvtecram7\Desktop\Screenshots\Updates\For debbies deck\OneNote - multiple uses - beta 2.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3500" y="1219200"/>
              <a:ext cx="6654800" cy="4991100"/>
            </a:xfrm>
            <a:prstGeom prst="rect">
              <a:avLst/>
            </a:prstGeom>
            <a:noFill/>
          </p:spPr>
        </p:pic>
        <p:sp>
          <p:nvSpPr>
            <p:cNvPr id="81" name="TextBox 80"/>
            <p:cNvSpPr txBox="1"/>
            <p:nvPr/>
          </p:nvSpPr>
          <p:spPr>
            <a:xfrm>
              <a:off x="6134100" y="4000500"/>
              <a:ext cx="2283496" cy="497006"/>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marL="0" marR="0" lvl="0" indent="0" algn="ctr" defTabSz="914400" eaLnBrk="1" latinLnBrk="0" hangingPunct="1">
                <a:lnSpc>
                  <a:spcPct val="100000"/>
                </a:lnSpc>
                <a:buClrTx/>
                <a:buSzTx/>
                <a:buFontTx/>
                <a:buNone/>
                <a:tabLst/>
                <a:defRPr/>
              </a:pPr>
              <a:r>
                <a:rPr lang="en-US" sz="1400" dirty="0">
                  <a:solidFill>
                    <a:schemeClr val="bg1"/>
                  </a:solidFill>
                </a:rPr>
                <a:t>Search results pane for better visibility, navigation</a:t>
              </a:r>
            </a:p>
          </p:txBody>
        </p:sp>
        <p:sp>
          <p:nvSpPr>
            <p:cNvPr id="82" name="TextBox 81"/>
            <p:cNvSpPr txBox="1"/>
            <p:nvPr/>
          </p:nvSpPr>
          <p:spPr>
            <a:xfrm>
              <a:off x="1028700" y="2705100"/>
              <a:ext cx="1581448" cy="451286"/>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marL="0" marR="0" lvl="0" indent="0" algn="ctr" defTabSz="914400" eaLnBrk="1" latinLnBrk="0" hangingPunct="1">
                <a:lnSpc>
                  <a:spcPct val="100000"/>
                </a:lnSpc>
                <a:buClrTx/>
                <a:buSzTx/>
                <a:buFontTx/>
                <a:buNone/>
                <a:tabLst/>
                <a:defRPr/>
              </a:pPr>
              <a:r>
                <a:rPr lang="en-US" sz="1400" dirty="0">
                  <a:solidFill>
                    <a:schemeClr val="bg1"/>
                  </a:solidFill>
                </a:rPr>
                <a:t>Insert many types of content</a:t>
              </a:r>
            </a:p>
          </p:txBody>
        </p:sp>
        <p:sp>
          <p:nvSpPr>
            <p:cNvPr id="83" name="TextBox 82"/>
            <p:cNvSpPr txBox="1"/>
            <p:nvPr/>
          </p:nvSpPr>
          <p:spPr>
            <a:xfrm>
              <a:off x="1028700" y="5143500"/>
              <a:ext cx="2333828" cy="477672"/>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marL="0" marR="0" lvl="0" indent="0" algn="ctr" defTabSz="914400" eaLnBrk="1" latinLnBrk="0" hangingPunct="1">
                <a:lnSpc>
                  <a:spcPct val="100000"/>
                </a:lnSpc>
                <a:buClrTx/>
                <a:buSzTx/>
                <a:buFontTx/>
                <a:buNone/>
                <a:tabLst/>
                <a:defRPr/>
              </a:pPr>
              <a:r>
                <a:rPr lang="en-US" sz="1400" dirty="0">
                  <a:solidFill>
                    <a:schemeClr val="bg1"/>
                  </a:solidFill>
                </a:rPr>
                <a:t>Create linked notes while working in other apps</a:t>
              </a:r>
            </a:p>
          </p:txBody>
        </p:sp>
      </p:grpSp>
    </p:spTree>
    <p:extLst>
      <p:ext uri="{BB962C8B-B14F-4D97-AF65-F5344CB8AC3E}">
        <p14:creationId xmlns:p14="http://schemas.microsoft.com/office/powerpoint/2010/main" val="18173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par>
                                <p:cTn id="13" presetID="35" presetClass="path" presetSubtype="0" accel="50000" decel="50000" fill="hold" nodeType="withEffect">
                                  <p:stCondLst>
                                    <p:cond delay="0"/>
                                  </p:stCondLst>
                                  <p:childTnLst>
                                    <p:animMotion origin="layout" path="M 0.3066 0.13439 L 0 3.93708E-6 " pathEditMode="relative" rAng="0" ptsTypes="AA">
                                      <p:cBhvr>
                                        <p:cTn id="14" dur="1000" fill="hold"/>
                                        <p:tgtEl>
                                          <p:spTgt spid="5"/>
                                        </p:tgtEl>
                                        <p:attrNameLst>
                                          <p:attrName>ppt_x</p:attrName>
                                          <p:attrName>ppt_y</p:attrName>
                                        </p:attrNameLst>
                                      </p:cBhvr>
                                      <p:rCtr x="-153" y="-67"/>
                                    </p:animMotion>
                                  </p:childTnLst>
                                </p:cTn>
                              </p:par>
                            </p:childTnLst>
                          </p:cTn>
                        </p:par>
                        <p:par>
                          <p:cTn id="15" fill="hold">
                            <p:stCondLst>
                              <p:cond delay="1000"/>
                            </p:stCondLst>
                            <p:childTnLst>
                              <p:par>
                                <p:cTn id="16" presetID="53" presetClass="entr" presetSubtype="0"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194"/>
                                        </p:tgtEl>
                                        <p:attrNameLst>
                                          <p:attrName>style.visibility</p:attrName>
                                        </p:attrNameLst>
                                      </p:cBhvr>
                                      <p:to>
                                        <p:strVal val="visible"/>
                                      </p:to>
                                    </p:se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childTnLst>
                          </p:cTn>
                        </p:par>
                        <p:par>
                          <p:cTn id="33" fill="hold">
                            <p:stCondLst>
                              <p:cond delay="3000"/>
                            </p:stCondLst>
                            <p:childTnLst>
                              <p:par>
                                <p:cTn id="34" presetID="53"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500"/>
                            </p:stCondLst>
                            <p:childTnLst>
                              <p:par>
                                <p:cTn id="40" presetID="1" presetClass="entr" presetSubtype="0" fill="hold" nodeType="afterEffect">
                                  <p:stCondLst>
                                    <p:cond delay="0"/>
                                  </p:stCondLst>
                                  <p:childTnLst>
                                    <p:set>
                                      <p:cBhvr>
                                        <p:cTn id="41" dur="1" fill="hold">
                                          <p:stCondLst>
                                            <p:cond delay="0"/>
                                          </p:stCondLst>
                                        </p:cTn>
                                        <p:tgtEl>
                                          <p:spTgt spid="196"/>
                                        </p:tgtEl>
                                        <p:attrNameLst>
                                          <p:attrName>style.visibility</p:attrName>
                                        </p:attrNameLst>
                                      </p:cBhvr>
                                      <p:to>
                                        <p:strVal val="visible"/>
                                      </p:to>
                                    </p:se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fade">
                                      <p:cBhvr>
                                        <p:cTn id="45" dur="500"/>
                                        <p:tgtEl>
                                          <p:spTgt spid="208"/>
                                        </p:tgtEl>
                                      </p:cBhvr>
                                    </p:animEffect>
                                  </p:childTnLst>
                                </p:cTn>
                              </p:par>
                            </p:childTnLst>
                          </p:cTn>
                        </p:par>
                        <p:par>
                          <p:cTn id="46" fill="hold">
                            <p:stCondLst>
                              <p:cond delay="4000"/>
                            </p:stCondLst>
                            <p:childTnLst>
                              <p:par>
                                <p:cTn id="47" presetID="22" presetClass="entr" presetSubtype="1" fill="hold" nodeType="afterEffect">
                                  <p:stCondLst>
                                    <p:cond delay="1000"/>
                                  </p:stCondLst>
                                  <p:childTnLst>
                                    <p:set>
                                      <p:cBhvr>
                                        <p:cTn id="48" dur="1" fill="hold">
                                          <p:stCondLst>
                                            <p:cond delay="0"/>
                                          </p:stCondLst>
                                        </p:cTn>
                                        <p:tgtEl>
                                          <p:spTgt spid="199"/>
                                        </p:tgtEl>
                                        <p:attrNameLst>
                                          <p:attrName>style.visibility</p:attrName>
                                        </p:attrNameLst>
                                      </p:cBhvr>
                                      <p:to>
                                        <p:strVal val="visible"/>
                                      </p:to>
                                    </p:set>
                                    <p:animEffect transition="in" filter="wipe(up)">
                                      <p:cBhvr>
                                        <p:cTn id="49" dur="500"/>
                                        <p:tgtEl>
                                          <p:spTgt spid="199"/>
                                        </p:tgtEl>
                                      </p:cBhvr>
                                    </p:animEffect>
                                  </p:childTnLst>
                                </p:cTn>
                              </p:par>
                            </p:childTnLst>
                          </p:cTn>
                        </p:par>
                        <p:par>
                          <p:cTn id="50" fill="hold">
                            <p:stCondLst>
                              <p:cond delay="5500"/>
                            </p:stCondLst>
                            <p:childTnLst>
                              <p:par>
                                <p:cTn id="51" presetID="63" presetClass="path" presetSubtype="0" accel="50000" decel="50000" fill="hold" nodeType="afterEffect">
                                  <p:stCondLst>
                                    <p:cond delay="0"/>
                                  </p:stCondLst>
                                  <p:childTnLst>
                                    <p:animMotion origin="layout" path="M 3.88889E-6 4.51076E-7 L 0.31076 0.29008 " pathEditMode="relative" rAng="0" ptsTypes="AA">
                                      <p:cBhvr>
                                        <p:cTn id="52" dur="1000" fill="hold"/>
                                        <p:tgtEl>
                                          <p:spTgt spid="194"/>
                                        </p:tgtEl>
                                        <p:attrNameLst>
                                          <p:attrName>ppt_x</p:attrName>
                                          <p:attrName>ppt_y</p:attrName>
                                        </p:attrNameLst>
                                      </p:cBhvr>
                                      <p:rCtr x="15500" y="14500"/>
                                    </p:animMotion>
                                  </p:childTnLst>
                                </p:cTn>
                              </p:par>
                              <p:par>
                                <p:cTn id="53" presetID="53" presetClass="exit" presetSubtype="0" fill="hold" nodeType="withEffect">
                                  <p:stCondLst>
                                    <p:cond delay="0"/>
                                  </p:stCondLst>
                                  <p:childTnLst>
                                    <p:anim calcmode="lin" valueType="num">
                                      <p:cBhvr>
                                        <p:cTn id="54" dur="1000"/>
                                        <p:tgtEl>
                                          <p:spTgt spid="194"/>
                                        </p:tgtEl>
                                        <p:attrNameLst>
                                          <p:attrName>ppt_w</p:attrName>
                                        </p:attrNameLst>
                                      </p:cBhvr>
                                      <p:tavLst>
                                        <p:tav tm="0">
                                          <p:val>
                                            <p:strVal val="ppt_w"/>
                                          </p:val>
                                        </p:tav>
                                        <p:tav tm="100000">
                                          <p:val>
                                            <p:fltVal val="0"/>
                                          </p:val>
                                        </p:tav>
                                      </p:tavLst>
                                    </p:anim>
                                    <p:anim calcmode="lin" valueType="num">
                                      <p:cBhvr>
                                        <p:cTn id="55" dur="1000"/>
                                        <p:tgtEl>
                                          <p:spTgt spid="194"/>
                                        </p:tgtEl>
                                        <p:attrNameLst>
                                          <p:attrName>ppt_h</p:attrName>
                                        </p:attrNameLst>
                                      </p:cBhvr>
                                      <p:tavLst>
                                        <p:tav tm="0">
                                          <p:val>
                                            <p:strVal val="ppt_h"/>
                                          </p:val>
                                        </p:tav>
                                        <p:tav tm="100000">
                                          <p:val>
                                            <p:fltVal val="0"/>
                                          </p:val>
                                        </p:tav>
                                      </p:tavLst>
                                    </p:anim>
                                    <p:animEffect transition="out" filter="fade">
                                      <p:cBhvr>
                                        <p:cTn id="56" dur="1000"/>
                                        <p:tgtEl>
                                          <p:spTgt spid="194"/>
                                        </p:tgtEl>
                                      </p:cBhvr>
                                    </p:animEffect>
                                    <p:set>
                                      <p:cBhvr>
                                        <p:cTn id="57" dur="1" fill="hold">
                                          <p:stCondLst>
                                            <p:cond delay="999"/>
                                          </p:stCondLst>
                                        </p:cTn>
                                        <p:tgtEl>
                                          <p:spTgt spid="194"/>
                                        </p:tgtEl>
                                        <p:attrNameLst>
                                          <p:attrName>style.visibility</p:attrName>
                                        </p:attrNameLst>
                                      </p:cBhvr>
                                      <p:to>
                                        <p:strVal val="hidden"/>
                                      </p:to>
                                    </p:se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left)">
                                      <p:cBhvr>
                                        <p:cTn id="61" dur="500"/>
                                        <p:tgtEl>
                                          <p:spTgt spid="198"/>
                                        </p:tgtEl>
                                      </p:cBhvr>
                                    </p:animEffect>
                                  </p:childTnLst>
                                </p:cTn>
                              </p:par>
                            </p:childTnLst>
                          </p:cTn>
                        </p:par>
                        <p:par>
                          <p:cTn id="62" fill="hold">
                            <p:stCondLst>
                              <p:cond delay="7000"/>
                            </p:stCondLst>
                            <p:childTnLst>
                              <p:par>
                                <p:cTn id="63" presetID="63" presetClass="path" presetSubtype="0" accel="50000" decel="50000" fill="hold" nodeType="afterEffect">
                                  <p:stCondLst>
                                    <p:cond delay="0"/>
                                  </p:stCondLst>
                                  <p:childTnLst>
                                    <p:animMotion origin="layout" path="M 5.55556E-7 -9.62295E-7 L 0.42135 -0.02244 " pathEditMode="relative" rAng="0" ptsTypes="AA">
                                      <p:cBhvr>
                                        <p:cTn id="64" dur="1000" fill="hold"/>
                                        <p:tgtEl>
                                          <p:spTgt spid="195"/>
                                        </p:tgtEl>
                                        <p:attrNameLst>
                                          <p:attrName>ppt_x</p:attrName>
                                          <p:attrName>ppt_y</p:attrName>
                                        </p:attrNameLst>
                                      </p:cBhvr>
                                      <p:rCtr x="21100" y="-1100"/>
                                    </p:animMotion>
                                  </p:childTnLst>
                                </p:cTn>
                              </p:par>
                              <p:par>
                                <p:cTn id="65" presetID="53" presetClass="exit" presetSubtype="0" fill="hold" nodeType="withEffect">
                                  <p:stCondLst>
                                    <p:cond delay="0"/>
                                  </p:stCondLst>
                                  <p:childTnLst>
                                    <p:anim calcmode="lin" valueType="num">
                                      <p:cBhvr>
                                        <p:cTn id="66" dur="1000"/>
                                        <p:tgtEl>
                                          <p:spTgt spid="195"/>
                                        </p:tgtEl>
                                        <p:attrNameLst>
                                          <p:attrName>ppt_w</p:attrName>
                                        </p:attrNameLst>
                                      </p:cBhvr>
                                      <p:tavLst>
                                        <p:tav tm="0">
                                          <p:val>
                                            <p:strVal val="ppt_w"/>
                                          </p:val>
                                        </p:tav>
                                        <p:tav tm="100000">
                                          <p:val>
                                            <p:fltVal val="0"/>
                                          </p:val>
                                        </p:tav>
                                      </p:tavLst>
                                    </p:anim>
                                    <p:anim calcmode="lin" valueType="num">
                                      <p:cBhvr>
                                        <p:cTn id="67" dur="1000"/>
                                        <p:tgtEl>
                                          <p:spTgt spid="195"/>
                                        </p:tgtEl>
                                        <p:attrNameLst>
                                          <p:attrName>ppt_h</p:attrName>
                                        </p:attrNameLst>
                                      </p:cBhvr>
                                      <p:tavLst>
                                        <p:tav tm="0">
                                          <p:val>
                                            <p:strVal val="ppt_h"/>
                                          </p:val>
                                        </p:tav>
                                        <p:tav tm="100000">
                                          <p:val>
                                            <p:fltVal val="0"/>
                                          </p:val>
                                        </p:tav>
                                      </p:tavLst>
                                    </p:anim>
                                    <p:animEffect transition="out" filter="fade">
                                      <p:cBhvr>
                                        <p:cTn id="68" dur="1000"/>
                                        <p:tgtEl>
                                          <p:spTgt spid="195"/>
                                        </p:tgtEl>
                                      </p:cBhvr>
                                    </p:animEffect>
                                    <p:set>
                                      <p:cBhvr>
                                        <p:cTn id="69" dur="1" fill="hold">
                                          <p:stCondLst>
                                            <p:cond delay="999"/>
                                          </p:stCondLst>
                                        </p:cTn>
                                        <p:tgtEl>
                                          <p:spTgt spid="195"/>
                                        </p:tgtEl>
                                        <p:attrNameLst>
                                          <p:attrName>style.visibility</p:attrName>
                                        </p:attrNameLst>
                                      </p:cBhvr>
                                      <p:to>
                                        <p:strVal val="hidden"/>
                                      </p:to>
                                    </p:set>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197"/>
                                        </p:tgtEl>
                                        <p:attrNameLst>
                                          <p:attrName>style.visibility</p:attrName>
                                        </p:attrNameLst>
                                      </p:cBhvr>
                                      <p:to>
                                        <p:strVal val="visible"/>
                                      </p:to>
                                    </p:set>
                                    <p:animEffect transition="in" filter="wipe(left)">
                                      <p:cBhvr>
                                        <p:cTn id="73" dur="500"/>
                                        <p:tgtEl>
                                          <p:spTgt spid="197"/>
                                        </p:tgtEl>
                                      </p:cBhvr>
                                    </p:animEffect>
                                  </p:childTnLst>
                                </p:cTn>
                              </p:par>
                            </p:childTnLst>
                          </p:cTn>
                        </p:par>
                        <p:par>
                          <p:cTn id="74" fill="hold">
                            <p:stCondLst>
                              <p:cond delay="8500"/>
                            </p:stCondLst>
                            <p:childTnLst>
                              <p:par>
                                <p:cTn id="75" presetID="53" presetClass="exit" presetSubtype="0" fill="hold" nodeType="afterEffect">
                                  <p:stCondLst>
                                    <p:cond delay="0"/>
                                  </p:stCondLst>
                                  <p:childTnLst>
                                    <p:anim calcmode="lin" valueType="num">
                                      <p:cBhvr>
                                        <p:cTn id="76" dur="1000"/>
                                        <p:tgtEl>
                                          <p:spTgt spid="196"/>
                                        </p:tgtEl>
                                        <p:attrNameLst>
                                          <p:attrName>ppt_w</p:attrName>
                                        </p:attrNameLst>
                                      </p:cBhvr>
                                      <p:tavLst>
                                        <p:tav tm="0">
                                          <p:val>
                                            <p:strVal val="ppt_w"/>
                                          </p:val>
                                        </p:tav>
                                        <p:tav tm="100000">
                                          <p:val>
                                            <p:fltVal val="0"/>
                                          </p:val>
                                        </p:tav>
                                      </p:tavLst>
                                    </p:anim>
                                    <p:anim calcmode="lin" valueType="num">
                                      <p:cBhvr>
                                        <p:cTn id="77" dur="1000"/>
                                        <p:tgtEl>
                                          <p:spTgt spid="196"/>
                                        </p:tgtEl>
                                        <p:attrNameLst>
                                          <p:attrName>ppt_h</p:attrName>
                                        </p:attrNameLst>
                                      </p:cBhvr>
                                      <p:tavLst>
                                        <p:tav tm="0">
                                          <p:val>
                                            <p:strVal val="ppt_h"/>
                                          </p:val>
                                        </p:tav>
                                        <p:tav tm="100000">
                                          <p:val>
                                            <p:fltVal val="0"/>
                                          </p:val>
                                        </p:tav>
                                      </p:tavLst>
                                    </p:anim>
                                    <p:animEffect transition="out" filter="fade">
                                      <p:cBhvr>
                                        <p:cTn id="78" dur="1000"/>
                                        <p:tgtEl>
                                          <p:spTgt spid="196"/>
                                        </p:tgtEl>
                                      </p:cBhvr>
                                    </p:animEffect>
                                    <p:set>
                                      <p:cBhvr>
                                        <p:cTn id="79" dur="1" fill="hold">
                                          <p:stCondLst>
                                            <p:cond delay="999"/>
                                          </p:stCondLst>
                                        </p:cTn>
                                        <p:tgtEl>
                                          <p:spTgt spid="196"/>
                                        </p:tgtEl>
                                        <p:attrNameLst>
                                          <p:attrName>style.visibility</p:attrName>
                                        </p:attrNameLst>
                                      </p:cBhvr>
                                      <p:to>
                                        <p:strVal val="hidden"/>
                                      </p:to>
                                    </p:set>
                                  </p:childTnLst>
                                </p:cTn>
                              </p:par>
                              <p:par>
                                <p:cTn id="80" presetID="63" presetClass="path" presetSubtype="0" accel="50000" decel="50000" fill="hold" nodeType="withEffect">
                                  <p:stCondLst>
                                    <p:cond delay="0"/>
                                  </p:stCondLst>
                                  <p:childTnLst>
                                    <p:animMotion origin="layout" path="M -2.22222E-6 2.52834E-6 L 0.34254 -0.23873 " pathEditMode="relative" rAng="0" ptsTypes="AA">
                                      <p:cBhvr>
                                        <p:cTn id="81" dur="1000" fill="hold"/>
                                        <p:tgtEl>
                                          <p:spTgt spid="196"/>
                                        </p:tgtEl>
                                        <p:attrNameLst>
                                          <p:attrName>ppt_x</p:attrName>
                                          <p:attrName>ppt_y</p:attrName>
                                        </p:attrNameLst>
                                      </p:cBhvr>
                                      <p:rCtr x="17100" y="-11900"/>
                                    </p:animMotion>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209"/>
                                        </p:tgtEl>
                                        <p:attrNameLst>
                                          <p:attrName>style.visibility</p:attrName>
                                        </p:attrNameLst>
                                      </p:cBhvr>
                                      <p:to>
                                        <p:strVal val="visible"/>
                                      </p:to>
                                    </p:set>
                                    <p:animEffect transition="in" filter="fade">
                                      <p:cBhvr>
                                        <p:cTn id="85" dur="500"/>
                                        <p:tgtEl>
                                          <p:spTgt spid="209"/>
                                        </p:tgtEl>
                                      </p:cBhvr>
                                    </p:animEffect>
                                  </p:childTnLst>
                                </p:cTn>
                              </p:par>
                            </p:childTnLst>
                          </p:cTn>
                        </p:par>
                        <p:par>
                          <p:cTn id="86" fill="hold">
                            <p:stCondLst>
                              <p:cond delay="10000"/>
                            </p:stCondLst>
                            <p:childTnLst>
                              <p:par>
                                <p:cTn id="87" presetID="22" presetClass="entr" presetSubtype="8" fill="hold" nodeType="afterEffect">
                                  <p:stCondLst>
                                    <p:cond delay="0"/>
                                  </p:stCondLst>
                                  <p:childTnLst>
                                    <p:set>
                                      <p:cBhvr>
                                        <p:cTn id="88" dur="1" fill="hold">
                                          <p:stCondLst>
                                            <p:cond delay="0"/>
                                          </p:stCondLst>
                                        </p:cTn>
                                        <p:tgtEl>
                                          <p:spTgt spid="205"/>
                                        </p:tgtEl>
                                        <p:attrNameLst>
                                          <p:attrName>style.visibility</p:attrName>
                                        </p:attrNameLst>
                                      </p:cBhvr>
                                      <p:to>
                                        <p:strVal val="visible"/>
                                      </p:to>
                                    </p:set>
                                    <p:animEffect transition="in" filter="wipe(left)">
                                      <p:cBhvr>
                                        <p:cTn id="89" dur="500"/>
                                        <p:tgtEl>
                                          <p:spTgt spid="205"/>
                                        </p:tgtEl>
                                      </p:cBhvr>
                                    </p:animEffect>
                                  </p:childTnLst>
                                </p:cTn>
                              </p:par>
                              <p:par>
                                <p:cTn id="90" presetID="22" presetClass="entr" presetSubtype="8" fill="hold" nodeType="withEffect">
                                  <p:stCondLst>
                                    <p:cond delay="0"/>
                                  </p:stCondLst>
                                  <p:childTnLst>
                                    <p:set>
                                      <p:cBhvr>
                                        <p:cTn id="91" dur="1" fill="hold">
                                          <p:stCondLst>
                                            <p:cond delay="0"/>
                                          </p:stCondLst>
                                        </p:cTn>
                                        <p:tgtEl>
                                          <p:spTgt spid="206"/>
                                        </p:tgtEl>
                                        <p:attrNameLst>
                                          <p:attrName>style.visibility</p:attrName>
                                        </p:attrNameLst>
                                      </p:cBhvr>
                                      <p:to>
                                        <p:strVal val="visible"/>
                                      </p:to>
                                    </p:set>
                                    <p:animEffect transition="in" filter="wipe(left)">
                                      <p:cBhvr>
                                        <p:cTn id="92" dur="500"/>
                                        <p:tgtEl>
                                          <p:spTgt spid="206"/>
                                        </p:tgtEl>
                                      </p:cBhvr>
                                    </p:animEffect>
                                  </p:childTnLst>
                                </p:cTn>
                              </p:par>
                              <p:par>
                                <p:cTn id="93" presetID="22" presetClass="entr" presetSubtype="8" fill="hold" nodeType="withEffect">
                                  <p:stCondLst>
                                    <p:cond delay="0"/>
                                  </p:stCondLst>
                                  <p:childTnLst>
                                    <p:set>
                                      <p:cBhvr>
                                        <p:cTn id="94" dur="1" fill="hold">
                                          <p:stCondLst>
                                            <p:cond delay="0"/>
                                          </p:stCondLst>
                                        </p:cTn>
                                        <p:tgtEl>
                                          <p:spTgt spid="207"/>
                                        </p:tgtEl>
                                        <p:attrNameLst>
                                          <p:attrName>style.visibility</p:attrName>
                                        </p:attrNameLst>
                                      </p:cBhvr>
                                      <p:to>
                                        <p:strVal val="visible"/>
                                      </p:to>
                                    </p:set>
                                    <p:animEffect transition="in" filter="wipe(left)">
                                      <p:cBhvr>
                                        <p:cTn id="95" dur="500"/>
                                        <p:tgtEl>
                                          <p:spTgt spid="207"/>
                                        </p:tgtEl>
                                      </p:cBhvr>
                                    </p:animEffect>
                                  </p:childTnLst>
                                </p:cTn>
                              </p:par>
                              <p:par>
                                <p:cTn id="96" presetID="10" presetClass="entr" presetSubtype="0" fill="hold" nodeType="withEffect">
                                  <p:stCondLst>
                                    <p:cond delay="0"/>
                                  </p:stCondLst>
                                  <p:childTnLst>
                                    <p:set>
                                      <p:cBhvr>
                                        <p:cTn id="97" dur="1" fill="hold">
                                          <p:stCondLst>
                                            <p:cond delay="0"/>
                                          </p:stCondLst>
                                        </p:cTn>
                                        <p:tgtEl>
                                          <p:spTgt spid="183"/>
                                        </p:tgtEl>
                                        <p:attrNameLst>
                                          <p:attrName>style.visibility</p:attrName>
                                        </p:attrNameLst>
                                      </p:cBhvr>
                                      <p:to>
                                        <p:strVal val="visible"/>
                                      </p:to>
                                    </p:set>
                                    <p:animEffect transition="in" filter="fade">
                                      <p:cBhvr>
                                        <p:cTn id="98" dur="500"/>
                                        <p:tgtEl>
                                          <p:spTgt spid="183"/>
                                        </p:tgtEl>
                                      </p:cBhvr>
                                    </p:animEffect>
                                  </p:childTnLst>
                                </p:cTn>
                              </p:par>
                            </p:childTnLst>
                          </p:cTn>
                        </p:par>
                        <p:par>
                          <p:cTn id="99" fill="hold">
                            <p:stCondLst>
                              <p:cond delay="10500"/>
                            </p:stCondLst>
                            <p:childTnLst>
                              <p:par>
                                <p:cTn id="100" presetID="10" presetClass="entr" presetSubtype="0" fill="hold" nodeType="afterEffect">
                                  <p:stCondLst>
                                    <p:cond delay="0"/>
                                  </p:stCondLst>
                                  <p:childTnLst>
                                    <p:set>
                                      <p:cBhvr>
                                        <p:cTn id="101" dur="1" fill="hold">
                                          <p:stCondLst>
                                            <p:cond delay="0"/>
                                          </p:stCondLst>
                                        </p:cTn>
                                        <p:tgtEl>
                                          <p:spTgt spid="202"/>
                                        </p:tgtEl>
                                        <p:attrNameLst>
                                          <p:attrName>style.visibility</p:attrName>
                                        </p:attrNameLst>
                                      </p:cBhvr>
                                      <p:to>
                                        <p:strVal val="visible"/>
                                      </p:to>
                                    </p:set>
                                    <p:animEffect transition="in" filter="fade">
                                      <p:cBhvr>
                                        <p:cTn id="102" dur="500"/>
                                        <p:tgtEl>
                                          <p:spTgt spid="202"/>
                                        </p:tgtEl>
                                      </p:cBhvr>
                                    </p:animEffect>
                                  </p:childTnLst>
                                </p:cTn>
                              </p:par>
                              <p:par>
                                <p:cTn id="103" presetID="10" presetClass="entr" presetSubtype="0" fill="hold" nodeType="withEffect">
                                  <p:stCondLst>
                                    <p:cond delay="0"/>
                                  </p:stCondLst>
                                  <p:childTnLst>
                                    <p:set>
                                      <p:cBhvr>
                                        <p:cTn id="104" dur="1" fill="hold">
                                          <p:stCondLst>
                                            <p:cond delay="0"/>
                                          </p:stCondLst>
                                        </p:cTn>
                                        <p:tgtEl>
                                          <p:spTgt spid="203"/>
                                        </p:tgtEl>
                                        <p:attrNameLst>
                                          <p:attrName>style.visibility</p:attrName>
                                        </p:attrNameLst>
                                      </p:cBhvr>
                                      <p:to>
                                        <p:strVal val="visible"/>
                                      </p:to>
                                    </p:set>
                                    <p:animEffect transition="in" filter="fade">
                                      <p:cBhvr>
                                        <p:cTn id="105" dur="500"/>
                                        <p:tgtEl>
                                          <p:spTgt spid="203"/>
                                        </p:tgtEl>
                                      </p:cBhvr>
                                    </p:animEffect>
                                  </p:childTnLst>
                                </p:cTn>
                              </p:par>
                              <p:par>
                                <p:cTn id="106" presetID="10" presetClass="entr" presetSubtype="0" fill="hold" nodeType="withEffect">
                                  <p:stCondLst>
                                    <p:cond delay="0"/>
                                  </p:stCondLst>
                                  <p:childTnLst>
                                    <p:set>
                                      <p:cBhvr>
                                        <p:cTn id="107" dur="1" fill="hold">
                                          <p:stCondLst>
                                            <p:cond delay="0"/>
                                          </p:stCondLst>
                                        </p:cTn>
                                        <p:tgtEl>
                                          <p:spTgt spid="204"/>
                                        </p:tgtEl>
                                        <p:attrNameLst>
                                          <p:attrName>style.visibility</p:attrName>
                                        </p:attrNameLst>
                                      </p:cBhvr>
                                      <p:to>
                                        <p:strVal val="visible"/>
                                      </p:to>
                                    </p:set>
                                    <p:animEffect transition="in" filter="fade">
                                      <p:cBhvr>
                                        <p:cTn id="108" dur="500"/>
                                        <p:tgtEl>
                                          <p:spTgt spid="20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0"/>
                                        </p:tgtEl>
                                        <p:attrNameLst>
                                          <p:attrName>style.visibility</p:attrName>
                                        </p:attrNameLst>
                                      </p:cBhvr>
                                      <p:to>
                                        <p:strVal val="visible"/>
                                      </p:to>
                                    </p:set>
                                    <p:animEffect transition="in" filter="fade">
                                      <p:cBhvr>
                                        <p:cTn id="111" dur="500"/>
                                        <p:tgtEl>
                                          <p:spTgt spid="210"/>
                                        </p:tgtEl>
                                      </p:cBhvr>
                                    </p:animEffect>
                                  </p:childTnLst>
                                </p:cTn>
                              </p:par>
                              <p:par>
                                <p:cTn id="112" presetID="1" presetClass="entr" presetSubtype="0" fill="hold" nodeType="withEffect">
                                  <p:stCondLst>
                                    <p:cond delay="0"/>
                                  </p:stCondLst>
                                  <p:childTnLst>
                                    <p:set>
                                      <p:cBhvr>
                                        <p:cTn id="113" dur="1" fill="hold">
                                          <p:stCondLst>
                                            <p:cond delay="0"/>
                                          </p:stCondLst>
                                        </p:cTn>
                                        <p:tgtEl>
                                          <p:spTgt spid="78"/>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14" restart="whenNotActive" fill="hold" evtFilter="cancelBubble" nodeType="interactiveSeq">
                <p:stCondLst>
                  <p:cond evt="onClick" delay="0">
                    <p:tgtEl>
                      <p:spTgt spid="78"/>
                    </p:tgtEl>
                  </p:cond>
                </p:stCondLst>
                <p:endSync evt="end" delay="0">
                  <p:rtn val="all"/>
                </p:endSync>
                <p:childTnLst>
                  <p:par>
                    <p:cTn id="115" fill="hold">
                      <p:stCondLst>
                        <p:cond delay="0"/>
                      </p:stCondLst>
                      <p:childTnLst>
                        <p:par>
                          <p:cTn id="116" fill="hold">
                            <p:stCondLst>
                              <p:cond delay="0"/>
                            </p:stCondLst>
                            <p:childTnLst>
                              <p:par>
                                <p:cTn id="117" presetID="10" presetClass="exit" presetSubtype="0" fill="hold" nodeType="withEffect">
                                  <p:stCondLst>
                                    <p:cond delay="0"/>
                                  </p:stCondLst>
                                  <p:childTnLst>
                                    <p:animEffect transition="out" filter="fade">
                                      <p:cBhvr>
                                        <p:cTn id="118" dur="500"/>
                                        <p:tgtEl>
                                          <p:spTgt spid="46"/>
                                        </p:tgtEl>
                                      </p:cBhvr>
                                    </p:animEffect>
                                    <p:set>
                                      <p:cBhvr>
                                        <p:cTn id="119" dur="1" fill="hold">
                                          <p:stCondLst>
                                            <p:cond delay="499"/>
                                          </p:stCondLst>
                                        </p:cTn>
                                        <p:tgtEl>
                                          <p:spTgt spid="4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08"/>
                                        </p:tgtEl>
                                      </p:cBhvr>
                                    </p:animEffect>
                                    <p:set>
                                      <p:cBhvr>
                                        <p:cTn id="122" dur="1" fill="hold">
                                          <p:stCondLst>
                                            <p:cond delay="499"/>
                                          </p:stCondLst>
                                        </p:cTn>
                                        <p:tgtEl>
                                          <p:spTgt spid="20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210"/>
                                        </p:tgtEl>
                                      </p:cBhvr>
                                    </p:animEffect>
                                    <p:set>
                                      <p:cBhvr>
                                        <p:cTn id="125" dur="1" fill="hold">
                                          <p:stCondLst>
                                            <p:cond delay="499"/>
                                          </p:stCondLst>
                                        </p:cTn>
                                        <p:tgtEl>
                                          <p:spTgt spid="21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
                                        <p:tgtEl>
                                          <p:spTgt spid="183"/>
                                        </p:tgtEl>
                                      </p:cBhvr>
                                    </p:animEffect>
                                    <p:set>
                                      <p:cBhvr>
                                        <p:cTn id="128" dur="1" fill="hold">
                                          <p:stCondLst>
                                            <p:cond delay="199"/>
                                          </p:stCondLst>
                                        </p:cTn>
                                        <p:tgtEl>
                                          <p:spTgt spid="18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
                                        <p:tgtEl>
                                          <p:spTgt spid="6"/>
                                        </p:tgtEl>
                                      </p:cBhvr>
                                    </p:animEffect>
                                    <p:set>
                                      <p:cBhvr>
                                        <p:cTn id="131" dur="1" fill="hold">
                                          <p:stCondLst>
                                            <p:cond delay="199"/>
                                          </p:stCondLst>
                                        </p:cTn>
                                        <p:tgtEl>
                                          <p:spTgt spid="6"/>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
                                        <p:tgtEl>
                                          <p:spTgt spid="7"/>
                                        </p:tgtEl>
                                      </p:cBhvr>
                                    </p:animEffect>
                                    <p:set>
                                      <p:cBhvr>
                                        <p:cTn id="134" dur="1" fill="hold">
                                          <p:stCondLst>
                                            <p:cond delay="199"/>
                                          </p:stCondLst>
                                        </p:cTn>
                                        <p:tgtEl>
                                          <p:spTgt spid="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
                                        <p:tgtEl>
                                          <p:spTgt spid="11"/>
                                        </p:tgtEl>
                                      </p:cBhvr>
                                    </p:animEffect>
                                    <p:set>
                                      <p:cBhvr>
                                        <p:cTn id="137" dur="1" fill="hold">
                                          <p:stCondLst>
                                            <p:cond delay="199"/>
                                          </p:stCondLst>
                                        </p:cTn>
                                        <p:tgtEl>
                                          <p:spTgt spid="1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200"/>
                                        <p:tgtEl>
                                          <p:spTgt spid="194"/>
                                        </p:tgtEl>
                                      </p:cBhvr>
                                    </p:animEffect>
                                    <p:set>
                                      <p:cBhvr>
                                        <p:cTn id="140" dur="1" fill="hold">
                                          <p:stCondLst>
                                            <p:cond delay="199"/>
                                          </p:stCondLst>
                                        </p:cTn>
                                        <p:tgtEl>
                                          <p:spTgt spid="194"/>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
                                        <p:tgtEl>
                                          <p:spTgt spid="195"/>
                                        </p:tgtEl>
                                      </p:cBhvr>
                                    </p:animEffect>
                                    <p:set>
                                      <p:cBhvr>
                                        <p:cTn id="143" dur="1" fill="hold">
                                          <p:stCondLst>
                                            <p:cond delay="199"/>
                                          </p:stCondLst>
                                        </p:cTn>
                                        <p:tgtEl>
                                          <p:spTgt spid="19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
                                        <p:tgtEl>
                                          <p:spTgt spid="196"/>
                                        </p:tgtEl>
                                      </p:cBhvr>
                                    </p:animEffect>
                                    <p:set>
                                      <p:cBhvr>
                                        <p:cTn id="146" dur="1" fill="hold">
                                          <p:stCondLst>
                                            <p:cond delay="199"/>
                                          </p:stCondLst>
                                        </p:cTn>
                                        <p:tgtEl>
                                          <p:spTgt spid="19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
                                        <p:tgtEl>
                                          <p:spTgt spid="197"/>
                                        </p:tgtEl>
                                      </p:cBhvr>
                                    </p:animEffect>
                                    <p:set>
                                      <p:cBhvr>
                                        <p:cTn id="149" dur="1" fill="hold">
                                          <p:stCondLst>
                                            <p:cond delay="199"/>
                                          </p:stCondLst>
                                        </p:cTn>
                                        <p:tgtEl>
                                          <p:spTgt spid="197"/>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200"/>
                                        <p:tgtEl>
                                          <p:spTgt spid="198"/>
                                        </p:tgtEl>
                                      </p:cBhvr>
                                    </p:animEffect>
                                    <p:set>
                                      <p:cBhvr>
                                        <p:cTn id="152" dur="1" fill="hold">
                                          <p:stCondLst>
                                            <p:cond delay="199"/>
                                          </p:stCondLst>
                                        </p:cTn>
                                        <p:tgtEl>
                                          <p:spTgt spid="198"/>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200"/>
                                        <p:tgtEl>
                                          <p:spTgt spid="199"/>
                                        </p:tgtEl>
                                      </p:cBhvr>
                                    </p:animEffect>
                                    <p:set>
                                      <p:cBhvr>
                                        <p:cTn id="155" dur="1" fill="hold">
                                          <p:stCondLst>
                                            <p:cond delay="199"/>
                                          </p:stCondLst>
                                        </p:cTn>
                                        <p:tgtEl>
                                          <p:spTgt spid="199"/>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200"/>
                                        <p:tgtEl>
                                          <p:spTgt spid="202"/>
                                        </p:tgtEl>
                                      </p:cBhvr>
                                    </p:animEffect>
                                    <p:set>
                                      <p:cBhvr>
                                        <p:cTn id="158" dur="1" fill="hold">
                                          <p:stCondLst>
                                            <p:cond delay="199"/>
                                          </p:stCondLst>
                                        </p:cTn>
                                        <p:tgtEl>
                                          <p:spTgt spid="20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200"/>
                                        <p:tgtEl>
                                          <p:spTgt spid="203"/>
                                        </p:tgtEl>
                                      </p:cBhvr>
                                    </p:animEffect>
                                    <p:set>
                                      <p:cBhvr>
                                        <p:cTn id="161" dur="1" fill="hold">
                                          <p:stCondLst>
                                            <p:cond delay="199"/>
                                          </p:stCondLst>
                                        </p:cTn>
                                        <p:tgtEl>
                                          <p:spTgt spid="20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
                                        <p:tgtEl>
                                          <p:spTgt spid="205"/>
                                        </p:tgtEl>
                                      </p:cBhvr>
                                    </p:animEffect>
                                    <p:set>
                                      <p:cBhvr>
                                        <p:cTn id="164" dur="1" fill="hold">
                                          <p:stCondLst>
                                            <p:cond delay="199"/>
                                          </p:stCondLst>
                                        </p:cTn>
                                        <p:tgtEl>
                                          <p:spTgt spid="205"/>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200"/>
                                        <p:tgtEl>
                                          <p:spTgt spid="206"/>
                                        </p:tgtEl>
                                      </p:cBhvr>
                                    </p:animEffect>
                                    <p:set>
                                      <p:cBhvr>
                                        <p:cTn id="167" dur="1" fill="hold">
                                          <p:stCondLst>
                                            <p:cond delay="199"/>
                                          </p:stCondLst>
                                        </p:cTn>
                                        <p:tgtEl>
                                          <p:spTgt spid="206"/>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
                                        <p:tgtEl>
                                          <p:spTgt spid="207"/>
                                        </p:tgtEl>
                                      </p:cBhvr>
                                    </p:animEffect>
                                    <p:set>
                                      <p:cBhvr>
                                        <p:cTn id="170" dur="1" fill="hold">
                                          <p:stCondLst>
                                            <p:cond delay="199"/>
                                          </p:stCondLst>
                                        </p:cTn>
                                        <p:tgtEl>
                                          <p:spTgt spid="20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200"/>
                                        <p:tgtEl>
                                          <p:spTgt spid="209"/>
                                        </p:tgtEl>
                                      </p:cBhvr>
                                    </p:animEffect>
                                    <p:set>
                                      <p:cBhvr>
                                        <p:cTn id="173" dur="1" fill="hold">
                                          <p:stCondLst>
                                            <p:cond delay="199"/>
                                          </p:stCondLst>
                                        </p:cTn>
                                        <p:tgtEl>
                                          <p:spTgt spid="209"/>
                                        </p:tgtEl>
                                        <p:attrNameLst>
                                          <p:attrName>style.visibility</p:attrName>
                                        </p:attrNameLst>
                                      </p:cBhvr>
                                      <p:to>
                                        <p:strVal val="hidden"/>
                                      </p:to>
                                    </p:set>
                                  </p:childTnLst>
                                </p:cTn>
                              </p:par>
                              <p:par>
                                <p:cTn id="174" presetID="63" presetClass="path" presetSubtype="0" accel="50000" decel="50000" fill="hold" nodeType="withEffect">
                                  <p:stCondLst>
                                    <p:cond delay="0"/>
                                  </p:stCondLst>
                                  <p:childTnLst>
                                    <p:animMotion origin="layout" path="M 0.00087 -1.91302E-6 L 0.30834 0.13718 " pathEditMode="relative" rAng="0" ptsTypes="AA">
                                      <p:cBhvr>
                                        <p:cTn id="175" dur="500" fill="hold"/>
                                        <p:tgtEl>
                                          <p:spTgt spid="5"/>
                                        </p:tgtEl>
                                        <p:attrNameLst>
                                          <p:attrName>ppt_x</p:attrName>
                                          <p:attrName>ppt_y</p:attrName>
                                        </p:attrNameLst>
                                      </p:cBhvr>
                                      <p:rCtr x="154" y="68"/>
                                    </p:animMotion>
                                  </p:childTnLst>
                                </p:cTn>
                              </p:par>
                              <p:par>
                                <p:cTn id="176" presetID="53" presetClass="exit" presetSubtype="0" fill="hold" nodeType="withEffect">
                                  <p:stCondLst>
                                    <p:cond delay="0"/>
                                  </p:stCondLst>
                                  <p:childTnLst>
                                    <p:anim calcmode="lin" valueType="num">
                                      <p:cBhvr>
                                        <p:cTn id="177" dur="500"/>
                                        <p:tgtEl>
                                          <p:spTgt spid="5"/>
                                        </p:tgtEl>
                                        <p:attrNameLst>
                                          <p:attrName>ppt_w</p:attrName>
                                        </p:attrNameLst>
                                      </p:cBhvr>
                                      <p:tavLst>
                                        <p:tav tm="0">
                                          <p:val>
                                            <p:strVal val="ppt_w"/>
                                          </p:val>
                                        </p:tav>
                                        <p:tav tm="100000">
                                          <p:val>
                                            <p:fltVal val="0"/>
                                          </p:val>
                                        </p:tav>
                                      </p:tavLst>
                                    </p:anim>
                                    <p:anim calcmode="lin" valueType="num">
                                      <p:cBhvr>
                                        <p:cTn id="178" dur="500"/>
                                        <p:tgtEl>
                                          <p:spTgt spid="5"/>
                                        </p:tgtEl>
                                        <p:attrNameLst>
                                          <p:attrName>ppt_h</p:attrName>
                                        </p:attrNameLst>
                                      </p:cBhvr>
                                      <p:tavLst>
                                        <p:tav tm="0">
                                          <p:val>
                                            <p:strVal val="ppt_h"/>
                                          </p:val>
                                        </p:tav>
                                        <p:tav tm="100000">
                                          <p:val>
                                            <p:fltVal val="0"/>
                                          </p:val>
                                        </p:tav>
                                      </p:tavLst>
                                    </p:anim>
                                    <p:animEffect transition="out" filter="fade">
                                      <p:cBhvr>
                                        <p:cTn id="179" dur="500"/>
                                        <p:tgtEl>
                                          <p:spTgt spid="5"/>
                                        </p:tgtEl>
                                      </p:cBhvr>
                                    </p:animEffect>
                                    <p:set>
                                      <p:cBhvr>
                                        <p:cTn id="180" dur="1" fill="hold">
                                          <p:stCondLst>
                                            <p:cond delay="499"/>
                                          </p:stCondLst>
                                        </p:cTn>
                                        <p:tgtEl>
                                          <p:spTgt spid="5"/>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83" restart="whenNotActive" fill="hold" evtFilter="cancelBubble" nodeType="interactiveSeq">
                <p:stCondLst>
                  <p:cond evt="onClick" delay="0">
                    <p:tgtEl>
                      <p:spTgt spid="73"/>
                    </p:tgtEl>
                  </p:cond>
                </p:stCondLst>
                <p:endSync evt="end" delay="0">
                  <p:rtn val="all"/>
                </p:endSync>
                <p:childTnLst>
                  <p:par>
                    <p:cTn id="184" fill="hold">
                      <p:stCondLst>
                        <p:cond delay="0"/>
                      </p:stCondLst>
                      <p:childTnLst>
                        <p:par>
                          <p:cTn id="185" fill="hold">
                            <p:stCondLst>
                              <p:cond delay="0"/>
                            </p:stCondLst>
                            <p:childTnLst>
                              <p:par>
                                <p:cTn id="186" presetID="10" presetClass="entr" presetSubtype="0" fill="hold" nodeType="withEffect">
                                  <p:stCondLst>
                                    <p:cond delay="0"/>
                                  </p:stCondLst>
                                  <p:childTnLst>
                                    <p:set>
                                      <p:cBhvr>
                                        <p:cTn id="187" dur="1" fill="hold">
                                          <p:stCondLst>
                                            <p:cond delay="0"/>
                                          </p:stCondLst>
                                        </p:cTn>
                                        <p:tgtEl>
                                          <p:spTgt spid="46"/>
                                        </p:tgtEl>
                                        <p:attrNameLst>
                                          <p:attrName>style.visibility</p:attrName>
                                        </p:attrNameLst>
                                      </p:cBhvr>
                                      <p:to>
                                        <p:strVal val="visible"/>
                                      </p:to>
                                    </p:set>
                                    <p:animEffect transition="in" filter="fade">
                                      <p:cBhvr>
                                        <p:cTn id="188" dur="1000"/>
                                        <p:tgtEl>
                                          <p:spTgt spid="46"/>
                                        </p:tgtEl>
                                      </p:cBhvr>
                                    </p:animEffect>
                                  </p:childTnLst>
                                </p:cTn>
                              </p:par>
                              <p:par>
                                <p:cTn id="189" presetID="53" presetClass="entr" presetSubtype="0" fill="hold" nodeType="withEffect">
                                  <p:stCondLst>
                                    <p:cond delay="0"/>
                                  </p:stCondLst>
                                  <p:childTnLst>
                                    <p:set>
                                      <p:cBhvr>
                                        <p:cTn id="190" dur="1" fill="hold">
                                          <p:stCondLst>
                                            <p:cond delay="0"/>
                                          </p:stCondLst>
                                        </p:cTn>
                                        <p:tgtEl>
                                          <p:spTgt spid="17"/>
                                        </p:tgtEl>
                                        <p:attrNameLst>
                                          <p:attrName>style.visibility</p:attrName>
                                        </p:attrNameLst>
                                      </p:cBhvr>
                                      <p:to>
                                        <p:strVal val="visible"/>
                                      </p:to>
                                    </p:set>
                                    <p:anim calcmode="lin" valueType="num">
                                      <p:cBhvr>
                                        <p:cTn id="191" dur="1000" fill="hold"/>
                                        <p:tgtEl>
                                          <p:spTgt spid="17"/>
                                        </p:tgtEl>
                                        <p:attrNameLst>
                                          <p:attrName>ppt_w</p:attrName>
                                        </p:attrNameLst>
                                      </p:cBhvr>
                                      <p:tavLst>
                                        <p:tav tm="0">
                                          <p:val>
                                            <p:fltVal val="0"/>
                                          </p:val>
                                        </p:tav>
                                        <p:tav tm="100000">
                                          <p:val>
                                            <p:strVal val="#ppt_w"/>
                                          </p:val>
                                        </p:tav>
                                      </p:tavLst>
                                    </p:anim>
                                    <p:anim calcmode="lin" valueType="num">
                                      <p:cBhvr>
                                        <p:cTn id="192" dur="1000" fill="hold"/>
                                        <p:tgtEl>
                                          <p:spTgt spid="17"/>
                                        </p:tgtEl>
                                        <p:attrNameLst>
                                          <p:attrName>ppt_h</p:attrName>
                                        </p:attrNameLst>
                                      </p:cBhvr>
                                      <p:tavLst>
                                        <p:tav tm="0">
                                          <p:val>
                                            <p:fltVal val="0"/>
                                          </p:val>
                                        </p:tav>
                                        <p:tav tm="100000">
                                          <p:val>
                                            <p:strVal val="#ppt_h"/>
                                          </p:val>
                                        </p:tav>
                                      </p:tavLst>
                                    </p:anim>
                                    <p:animEffect transition="in" filter="fade">
                                      <p:cBhvr>
                                        <p:cTn id="193" dur="1000"/>
                                        <p:tgtEl>
                                          <p:spTgt spid="17"/>
                                        </p:tgtEl>
                                      </p:cBhvr>
                                    </p:animEffect>
                                  </p:childTnLst>
                                </p:cTn>
                              </p:par>
                              <p:par>
                                <p:cTn id="194" presetID="35" presetClass="path" presetSubtype="0" accel="50000" decel="50000" fill="hold" nodeType="withEffect">
                                  <p:stCondLst>
                                    <p:cond delay="0"/>
                                  </p:stCondLst>
                                  <p:childTnLst>
                                    <p:animMotion origin="layout" path="M 0.23351 -0.23062 L -0.00069 0.00185 " pathEditMode="relative" rAng="0" ptsTypes="AA">
                                      <p:cBhvr>
                                        <p:cTn id="195" dur="1000" fill="hold"/>
                                        <p:tgtEl>
                                          <p:spTgt spid="17"/>
                                        </p:tgtEl>
                                        <p:attrNameLst>
                                          <p:attrName>ppt_x</p:attrName>
                                          <p:attrName>ppt_y</p:attrName>
                                        </p:attrNameLst>
                                      </p:cBhvr>
                                      <p:rCtr x="-117" y="116"/>
                                    </p:animMotion>
                                  </p:childTnLst>
                                </p:cTn>
                              </p:par>
                            </p:childTnLst>
                          </p:cTn>
                        </p:par>
                      </p:childTnLst>
                    </p:cTn>
                  </p:par>
                </p:childTnLst>
              </p:cTn>
              <p:nextCondLst>
                <p:cond evt="onClick" delay="0">
                  <p:tgtEl>
                    <p:spTgt spid="73"/>
                  </p:tgtEl>
                </p:cond>
              </p:nextCondLst>
            </p:seq>
            <p:seq concurrent="1" nextAc="seek">
              <p:cTn id="196" restart="whenNotActive" fill="hold" evtFilter="cancelBubble" nodeType="interactiveSeq">
                <p:stCondLst>
                  <p:cond evt="onClick" delay="0">
                    <p:tgtEl>
                      <p:spTgt spid="17"/>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nodeType="withEffect">
                                  <p:stCondLst>
                                    <p:cond delay="0"/>
                                  </p:stCondLst>
                                  <p:childTnLst>
                                    <p:animEffect transition="out" filter="fade">
                                      <p:cBhvr>
                                        <p:cTn id="200" dur="500"/>
                                        <p:tgtEl>
                                          <p:spTgt spid="46"/>
                                        </p:tgtEl>
                                      </p:cBhvr>
                                    </p:animEffect>
                                    <p:set>
                                      <p:cBhvr>
                                        <p:cTn id="201" dur="1" fill="hold">
                                          <p:stCondLst>
                                            <p:cond delay="499"/>
                                          </p:stCondLst>
                                        </p:cTn>
                                        <p:tgtEl>
                                          <p:spTgt spid="46"/>
                                        </p:tgtEl>
                                        <p:attrNameLst>
                                          <p:attrName>style.visibility</p:attrName>
                                        </p:attrNameLst>
                                      </p:cBhvr>
                                      <p:to>
                                        <p:strVal val="hidden"/>
                                      </p:to>
                                    </p:set>
                                  </p:childTnLst>
                                </p:cTn>
                              </p:par>
                              <p:par>
                                <p:cTn id="202" presetID="63" presetClass="path" presetSubtype="0" accel="50000" decel="50000" fill="hold" nodeType="withEffect">
                                  <p:stCondLst>
                                    <p:cond delay="0"/>
                                  </p:stCondLst>
                                  <p:childTnLst>
                                    <p:animMotion origin="layout" path="M -2.77778E-7 -2.6625E-6 L 0.23455 -0.22924 " pathEditMode="relative" rAng="0" ptsTypes="AA">
                                      <p:cBhvr>
                                        <p:cTn id="203" dur="500" fill="hold"/>
                                        <p:tgtEl>
                                          <p:spTgt spid="17"/>
                                        </p:tgtEl>
                                        <p:attrNameLst>
                                          <p:attrName>ppt_x</p:attrName>
                                          <p:attrName>ppt_y</p:attrName>
                                        </p:attrNameLst>
                                      </p:cBhvr>
                                      <p:rCtr x="117" y="-115"/>
                                    </p:animMotion>
                                  </p:childTnLst>
                                </p:cTn>
                              </p:par>
                              <p:par>
                                <p:cTn id="204" presetID="53" presetClass="exit" presetSubtype="0" fill="hold" nodeType="withEffect">
                                  <p:stCondLst>
                                    <p:cond delay="0"/>
                                  </p:stCondLst>
                                  <p:childTnLst>
                                    <p:anim calcmode="lin" valueType="num">
                                      <p:cBhvr>
                                        <p:cTn id="205" dur="500"/>
                                        <p:tgtEl>
                                          <p:spTgt spid="17"/>
                                        </p:tgtEl>
                                        <p:attrNameLst>
                                          <p:attrName>ppt_w</p:attrName>
                                        </p:attrNameLst>
                                      </p:cBhvr>
                                      <p:tavLst>
                                        <p:tav tm="0">
                                          <p:val>
                                            <p:strVal val="ppt_w"/>
                                          </p:val>
                                        </p:tav>
                                        <p:tav tm="100000">
                                          <p:val>
                                            <p:fltVal val="0"/>
                                          </p:val>
                                        </p:tav>
                                      </p:tavLst>
                                    </p:anim>
                                    <p:anim calcmode="lin" valueType="num">
                                      <p:cBhvr>
                                        <p:cTn id="206" dur="500"/>
                                        <p:tgtEl>
                                          <p:spTgt spid="17"/>
                                        </p:tgtEl>
                                        <p:attrNameLst>
                                          <p:attrName>ppt_h</p:attrName>
                                        </p:attrNameLst>
                                      </p:cBhvr>
                                      <p:tavLst>
                                        <p:tav tm="0">
                                          <p:val>
                                            <p:strVal val="ppt_h"/>
                                          </p:val>
                                        </p:tav>
                                        <p:tav tm="100000">
                                          <p:val>
                                            <p:fltVal val="0"/>
                                          </p:val>
                                        </p:tav>
                                      </p:tavLst>
                                    </p:anim>
                                    <p:animEffect transition="out" filter="fade">
                                      <p:cBhvr>
                                        <p:cTn id="207" dur="500"/>
                                        <p:tgtEl>
                                          <p:spTgt spid="17"/>
                                        </p:tgtEl>
                                      </p:cBhvr>
                                    </p:animEffect>
                                    <p:set>
                                      <p:cBhvr>
                                        <p:cTn id="20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08" grpId="0"/>
      <p:bldP spid="208" grpId="1"/>
      <p:bldP spid="209" grpId="0"/>
      <p:bldP spid="209" grpId="1"/>
      <p:bldP spid="210" grpId="0"/>
      <p:bldP spid="2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95600"/>
            <a:ext cx="7125113" cy="924475"/>
          </a:xfrm>
        </p:spPr>
        <p:txBody>
          <a:bodyPr/>
          <a:lstStyle/>
          <a:p>
            <a:r>
              <a:rPr lang="en-US" dirty="0" smtClean="0"/>
              <a:t>Highlighted Servers</a:t>
            </a:r>
            <a:endParaRPr lang="en-US" dirty="0"/>
          </a:p>
        </p:txBody>
      </p:sp>
    </p:spTree>
    <p:extLst>
      <p:ext uri="{BB962C8B-B14F-4D97-AF65-F5344CB8AC3E}">
        <p14:creationId xmlns:p14="http://schemas.microsoft.com/office/powerpoint/2010/main" val="13619794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43278"/>
            <a:ext cx="2971800" cy="442522"/>
          </a:xfrm>
          <a:prstGeom prst="rect">
            <a:avLst/>
          </a:prstGeom>
        </p:spPr>
      </p:pic>
      <p:grpSp>
        <p:nvGrpSpPr>
          <p:cNvPr id="94" name="Group 93"/>
          <p:cNvGrpSpPr/>
          <p:nvPr/>
        </p:nvGrpSpPr>
        <p:grpSpPr>
          <a:xfrm>
            <a:off x="3539362" y="1024541"/>
            <a:ext cx="2302052" cy="1642459"/>
            <a:chOff x="3505200" y="1024541"/>
            <a:chExt cx="2302052" cy="1642459"/>
          </a:xfrm>
        </p:grpSpPr>
        <p:cxnSp>
          <p:nvCxnSpPr>
            <p:cNvPr id="93" name="Straight Connector 92"/>
            <p:cNvCxnSpPr/>
            <p:nvPr/>
          </p:nvCxnSpPr>
          <p:spPr>
            <a:xfrm flipH="1">
              <a:off x="4612878" y="2100609"/>
              <a:ext cx="16052" cy="566391"/>
            </a:xfrm>
            <a:prstGeom prst="line">
              <a:avLst/>
            </a:prstGeom>
          </p:spPr>
          <p:style>
            <a:lnRef idx="3">
              <a:schemeClr val="accent6"/>
            </a:lnRef>
            <a:fillRef idx="0">
              <a:schemeClr val="accent6"/>
            </a:fillRef>
            <a:effectRef idx="2">
              <a:schemeClr val="accent6"/>
            </a:effectRef>
            <a:fontRef idx="minor">
              <a:schemeClr val="tx1"/>
            </a:fontRef>
          </p:style>
        </p:cxnSp>
        <p:grpSp>
          <p:nvGrpSpPr>
            <p:cNvPr id="74" name="Group 73"/>
            <p:cNvGrpSpPr/>
            <p:nvPr/>
          </p:nvGrpSpPr>
          <p:grpSpPr>
            <a:xfrm>
              <a:off x="3505200" y="1024541"/>
              <a:ext cx="2302052" cy="1413859"/>
              <a:chOff x="6613348" y="1219200"/>
              <a:chExt cx="2302052" cy="1413859"/>
            </a:xfrm>
          </p:grpSpPr>
          <p:sp>
            <p:nvSpPr>
              <p:cNvPr id="66" name="Rounded Rectangle 65"/>
              <p:cNvSpPr/>
              <p:nvPr/>
            </p:nvSpPr>
            <p:spPr>
              <a:xfrm>
                <a:off x="6613348" y="1219200"/>
                <a:ext cx="2302052" cy="130481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38" name="TextBox 37"/>
              <p:cNvSpPr txBox="1"/>
              <p:nvPr/>
            </p:nvSpPr>
            <p:spPr>
              <a:xfrm>
                <a:off x="6733305" y="1284998"/>
                <a:ext cx="2029695" cy="1348061"/>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Ribbon UI</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SharePoint Workspace</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SharePoint Mobile</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Office Client and </a:t>
                </a:r>
                <a:br>
                  <a:rPr lang="en-US" sz="1200" dirty="0" smtClean="0">
                    <a:solidFill>
                      <a:schemeClr val="bg1"/>
                    </a:solidFill>
                    <a:latin typeface="Calibri" pitchFamily="34" charset="0"/>
                    <a:cs typeface="Calibri" pitchFamily="34" charset="0"/>
                  </a:rPr>
                </a:br>
                <a:r>
                  <a:rPr lang="en-US" sz="1200" dirty="0" smtClean="0">
                    <a:solidFill>
                      <a:schemeClr val="bg1"/>
                    </a:solidFill>
                    <a:latin typeface="Calibri" pitchFamily="34" charset="0"/>
                    <a:cs typeface="Calibri" pitchFamily="34" charset="0"/>
                  </a:rPr>
                  <a:t>Office Web App Integration</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Standards Support</a:t>
                </a:r>
              </a:p>
              <a:p>
                <a:pPr marL="171450" indent="-171450">
                  <a:lnSpc>
                    <a:spcPct val="90000"/>
                  </a:lnSpc>
                  <a:spcBef>
                    <a:spcPct val="20000"/>
                  </a:spcBef>
                  <a:buClr>
                    <a:schemeClr val="bg1"/>
                  </a:buClr>
                  <a:buSzPct val="110000"/>
                  <a:buFont typeface="Arial" pitchFamily="34" charset="0"/>
                  <a:buChar char="•"/>
                </a:pPr>
                <a:endParaRPr lang="en-US" sz="1200" dirty="0" err="1" smtClean="0">
                  <a:solidFill>
                    <a:schemeClr val="bg1"/>
                  </a:solidFill>
                  <a:latin typeface="Calibri" pitchFamily="34" charset="0"/>
                  <a:cs typeface="Calibri" pitchFamily="34" charset="0"/>
                </a:endParaRPr>
              </a:p>
            </p:txBody>
          </p:sp>
        </p:grpSp>
      </p:grpSp>
      <p:grpSp>
        <p:nvGrpSpPr>
          <p:cNvPr id="95" name="Group 94"/>
          <p:cNvGrpSpPr/>
          <p:nvPr/>
        </p:nvGrpSpPr>
        <p:grpSpPr>
          <a:xfrm>
            <a:off x="5735247" y="2057400"/>
            <a:ext cx="3077967" cy="1568528"/>
            <a:chOff x="5701085" y="2057400"/>
            <a:chExt cx="3077967" cy="1568528"/>
          </a:xfrm>
        </p:grpSpPr>
        <p:cxnSp>
          <p:nvCxnSpPr>
            <p:cNvPr id="86" name="Straight Connector 85"/>
            <p:cNvCxnSpPr>
              <a:stCxn id="39" idx="1"/>
            </p:cNvCxnSpPr>
            <p:nvPr/>
          </p:nvCxnSpPr>
          <p:spPr>
            <a:xfrm flipH="1">
              <a:off x="5701085" y="2826638"/>
              <a:ext cx="897224" cy="449962"/>
            </a:xfrm>
            <a:prstGeom prst="line">
              <a:avLst/>
            </a:prstGeom>
          </p:spPr>
          <p:style>
            <a:lnRef idx="3">
              <a:schemeClr val="accent6"/>
            </a:lnRef>
            <a:fillRef idx="0">
              <a:schemeClr val="accent6"/>
            </a:fillRef>
            <a:effectRef idx="2">
              <a:schemeClr val="accent6"/>
            </a:effectRef>
            <a:fontRef idx="minor">
              <a:schemeClr val="tx1"/>
            </a:fontRef>
          </p:style>
        </p:cxnSp>
        <p:grpSp>
          <p:nvGrpSpPr>
            <p:cNvPr id="69" name="Group 68"/>
            <p:cNvGrpSpPr/>
            <p:nvPr/>
          </p:nvGrpSpPr>
          <p:grpSpPr>
            <a:xfrm>
              <a:off x="6477000" y="2057400"/>
              <a:ext cx="2302052" cy="1568528"/>
              <a:chOff x="6613348" y="2698672"/>
              <a:chExt cx="2302052" cy="1568528"/>
            </a:xfrm>
          </p:grpSpPr>
          <p:sp>
            <p:nvSpPr>
              <p:cNvPr id="67" name="Rounded Rectangle 66"/>
              <p:cNvSpPr/>
              <p:nvPr/>
            </p:nvSpPr>
            <p:spPr>
              <a:xfrm>
                <a:off x="6613348" y="2698672"/>
                <a:ext cx="2302052" cy="15685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39" name="TextBox 38"/>
              <p:cNvSpPr txBox="1"/>
              <p:nvPr/>
            </p:nvSpPr>
            <p:spPr>
              <a:xfrm>
                <a:off x="6734657" y="2775412"/>
                <a:ext cx="2104543" cy="1384995"/>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Tagging, Tag Cloud, Ratings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Social Bookmarking</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Blogs and Wikis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My Sites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Activity Feeds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Profiles and Expertise</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Org Browser</a:t>
                </a:r>
              </a:p>
            </p:txBody>
          </p:sp>
        </p:grpSp>
      </p:grpSp>
      <p:grpSp>
        <p:nvGrpSpPr>
          <p:cNvPr id="96" name="Group 95"/>
          <p:cNvGrpSpPr/>
          <p:nvPr/>
        </p:nvGrpSpPr>
        <p:grpSpPr>
          <a:xfrm>
            <a:off x="5701085" y="4342107"/>
            <a:ext cx="3110410" cy="1525293"/>
            <a:chOff x="5701085" y="4342107"/>
            <a:chExt cx="3110410" cy="1525293"/>
          </a:xfrm>
        </p:grpSpPr>
        <p:cxnSp>
          <p:nvCxnSpPr>
            <p:cNvPr id="88" name="Straight Connector 87"/>
            <p:cNvCxnSpPr/>
            <p:nvPr/>
          </p:nvCxnSpPr>
          <p:spPr>
            <a:xfrm flipH="1" flipV="1">
              <a:off x="5701085" y="4572000"/>
              <a:ext cx="928316" cy="528240"/>
            </a:xfrm>
            <a:prstGeom prst="line">
              <a:avLst/>
            </a:prstGeom>
          </p:spPr>
          <p:style>
            <a:lnRef idx="3">
              <a:schemeClr val="accent6"/>
            </a:lnRef>
            <a:fillRef idx="0">
              <a:schemeClr val="accent6"/>
            </a:fillRef>
            <a:effectRef idx="2">
              <a:schemeClr val="accent6"/>
            </a:effectRef>
            <a:fontRef idx="minor">
              <a:schemeClr val="tx1"/>
            </a:fontRef>
          </p:style>
        </p:cxnSp>
        <p:grpSp>
          <p:nvGrpSpPr>
            <p:cNvPr id="70" name="Group 69"/>
            <p:cNvGrpSpPr/>
            <p:nvPr/>
          </p:nvGrpSpPr>
          <p:grpSpPr>
            <a:xfrm>
              <a:off x="6477000" y="4342107"/>
              <a:ext cx="2334495" cy="1525293"/>
              <a:chOff x="6400800" y="4799307"/>
              <a:chExt cx="2334495" cy="1525293"/>
            </a:xfrm>
          </p:grpSpPr>
          <p:sp>
            <p:nvSpPr>
              <p:cNvPr id="68" name="Rounded Rectangle 67"/>
              <p:cNvSpPr/>
              <p:nvPr/>
            </p:nvSpPr>
            <p:spPr>
              <a:xfrm>
                <a:off x="6400800" y="4799307"/>
                <a:ext cx="2302052" cy="15252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40" name="TextBox 39"/>
              <p:cNvSpPr txBox="1"/>
              <p:nvPr/>
            </p:nvSpPr>
            <p:spPr>
              <a:xfrm>
                <a:off x="6553200" y="4876800"/>
                <a:ext cx="2182095" cy="1384995"/>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Enterprise Content Types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Metadata and Navigation</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Document Sets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Multi-stage Disposition</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Audio and Video Content Types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Remote Blob Storage</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List Enhancements</a:t>
                </a:r>
              </a:p>
            </p:txBody>
          </p:sp>
        </p:grpSp>
      </p:grpSp>
      <p:grpSp>
        <p:nvGrpSpPr>
          <p:cNvPr id="97" name="Group 96"/>
          <p:cNvGrpSpPr/>
          <p:nvPr/>
        </p:nvGrpSpPr>
        <p:grpSpPr>
          <a:xfrm>
            <a:off x="3523310" y="5232512"/>
            <a:ext cx="2302052" cy="1511190"/>
            <a:chOff x="3489148" y="5232512"/>
            <a:chExt cx="2302052" cy="1511190"/>
          </a:xfrm>
        </p:grpSpPr>
        <p:cxnSp>
          <p:nvCxnSpPr>
            <p:cNvPr id="91" name="Straight Connector 90"/>
            <p:cNvCxnSpPr/>
            <p:nvPr/>
          </p:nvCxnSpPr>
          <p:spPr>
            <a:xfrm flipH="1">
              <a:off x="4610922" y="5232512"/>
              <a:ext cx="16052" cy="566391"/>
            </a:xfrm>
            <a:prstGeom prst="line">
              <a:avLst/>
            </a:prstGeom>
          </p:spPr>
          <p:style>
            <a:lnRef idx="3">
              <a:schemeClr val="accent6"/>
            </a:lnRef>
            <a:fillRef idx="0">
              <a:schemeClr val="accent6"/>
            </a:fillRef>
            <a:effectRef idx="2">
              <a:schemeClr val="accent6"/>
            </a:effectRef>
            <a:fontRef idx="minor">
              <a:schemeClr val="tx1"/>
            </a:fontRef>
          </p:style>
        </p:cxnSp>
        <p:grpSp>
          <p:nvGrpSpPr>
            <p:cNvPr id="71" name="Group 70"/>
            <p:cNvGrpSpPr/>
            <p:nvPr/>
          </p:nvGrpSpPr>
          <p:grpSpPr>
            <a:xfrm>
              <a:off x="3489148" y="5638800"/>
              <a:ext cx="2302052" cy="1104902"/>
              <a:chOff x="2237506" y="5486400"/>
              <a:chExt cx="2302052" cy="1104902"/>
            </a:xfrm>
          </p:grpSpPr>
          <p:sp>
            <p:nvSpPr>
              <p:cNvPr id="65" name="Rounded Rectangle 64"/>
              <p:cNvSpPr/>
              <p:nvPr/>
            </p:nvSpPr>
            <p:spPr>
              <a:xfrm>
                <a:off x="2237506" y="5486400"/>
                <a:ext cx="2302052" cy="110490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41" name="TextBox 40"/>
              <p:cNvSpPr txBox="1"/>
              <p:nvPr/>
            </p:nvSpPr>
            <p:spPr>
              <a:xfrm>
                <a:off x="2391256" y="5562600"/>
                <a:ext cx="1571143" cy="978729"/>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Social Relevance</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Phonetic Search</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Navigation</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FAST Integration</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Enhanced Pipeline</a:t>
                </a:r>
              </a:p>
            </p:txBody>
          </p:sp>
        </p:grpSp>
      </p:grpSp>
      <p:grpSp>
        <p:nvGrpSpPr>
          <p:cNvPr id="98" name="Group 97"/>
          <p:cNvGrpSpPr/>
          <p:nvPr/>
        </p:nvGrpSpPr>
        <p:grpSpPr>
          <a:xfrm>
            <a:off x="338962" y="4343400"/>
            <a:ext cx="3048000" cy="1581210"/>
            <a:chOff x="304800" y="4343400"/>
            <a:chExt cx="3048000" cy="1581210"/>
          </a:xfrm>
        </p:grpSpPr>
        <p:cxnSp>
          <p:nvCxnSpPr>
            <p:cNvPr id="83" name="Straight Connector 82"/>
            <p:cNvCxnSpPr/>
            <p:nvPr/>
          </p:nvCxnSpPr>
          <p:spPr>
            <a:xfrm flipH="1">
              <a:off x="2438400" y="4572000"/>
              <a:ext cx="914400" cy="566391"/>
            </a:xfrm>
            <a:prstGeom prst="line">
              <a:avLst/>
            </a:prstGeom>
          </p:spPr>
          <p:style>
            <a:lnRef idx="3">
              <a:schemeClr val="accent6"/>
            </a:lnRef>
            <a:fillRef idx="0">
              <a:schemeClr val="accent6"/>
            </a:fillRef>
            <a:effectRef idx="2">
              <a:schemeClr val="accent6"/>
            </a:effectRef>
            <a:fontRef idx="minor">
              <a:schemeClr val="tx1"/>
            </a:fontRef>
          </p:style>
        </p:cxnSp>
        <p:grpSp>
          <p:nvGrpSpPr>
            <p:cNvPr id="72" name="Group 71"/>
            <p:cNvGrpSpPr/>
            <p:nvPr/>
          </p:nvGrpSpPr>
          <p:grpSpPr>
            <a:xfrm>
              <a:off x="304800" y="4343400"/>
              <a:ext cx="2302052" cy="1581210"/>
              <a:chOff x="152400" y="3294297"/>
              <a:chExt cx="2302052" cy="1581210"/>
            </a:xfrm>
          </p:grpSpPr>
          <p:sp>
            <p:nvSpPr>
              <p:cNvPr id="64" name="Rounded Rectangle 63"/>
              <p:cNvSpPr/>
              <p:nvPr/>
            </p:nvSpPr>
            <p:spPr>
              <a:xfrm>
                <a:off x="152400" y="3294297"/>
                <a:ext cx="2302052" cy="158121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42" name="TextBox 41"/>
              <p:cNvSpPr txBox="1"/>
              <p:nvPr/>
            </p:nvSpPr>
            <p:spPr>
              <a:xfrm>
                <a:off x="306150" y="3396791"/>
                <a:ext cx="2112358" cy="1384995"/>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err="1" smtClean="0">
                    <a:solidFill>
                      <a:schemeClr val="bg1"/>
                    </a:solidFill>
                    <a:latin typeface="Calibri" pitchFamily="34" charset="0"/>
                    <a:cs typeface="Calibri" pitchFamily="34" charset="0"/>
                  </a:rPr>
                  <a:t>PerformancePoint</a:t>
                </a:r>
                <a:r>
                  <a:rPr lang="en-US" sz="1200" dirty="0" smtClean="0">
                    <a:solidFill>
                      <a:schemeClr val="bg1"/>
                    </a:solidFill>
                    <a:latin typeface="Calibri" pitchFamily="34" charset="0"/>
                    <a:cs typeface="Calibri" pitchFamily="34" charset="0"/>
                  </a:rPr>
                  <a:t> Services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Excel Services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Chart Web Part</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Visio Services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Web Analytics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SQL Server Integration</a:t>
                </a:r>
              </a:p>
              <a:p>
                <a:pPr marL="171450" indent="-171450">
                  <a:lnSpc>
                    <a:spcPct val="90000"/>
                  </a:lnSpc>
                  <a:spcBef>
                    <a:spcPct val="20000"/>
                  </a:spcBef>
                  <a:buClr>
                    <a:schemeClr val="bg1"/>
                  </a:buClr>
                  <a:buSzPct val="110000"/>
                  <a:buFont typeface="Arial" pitchFamily="34" charset="0"/>
                  <a:buChar char="•"/>
                </a:pPr>
                <a:r>
                  <a:rPr lang="en-US" sz="1200" dirty="0" err="1" smtClean="0">
                    <a:solidFill>
                      <a:schemeClr val="bg1"/>
                    </a:solidFill>
                    <a:latin typeface="Calibri" pitchFamily="34" charset="0"/>
                    <a:cs typeface="Calibri" pitchFamily="34" charset="0"/>
                  </a:rPr>
                  <a:t>PowerPivot</a:t>
                </a:r>
                <a:endParaRPr lang="en-US" sz="1200" dirty="0" smtClean="0">
                  <a:solidFill>
                    <a:schemeClr val="bg1"/>
                  </a:solidFill>
                  <a:latin typeface="Calibri" pitchFamily="34" charset="0"/>
                  <a:cs typeface="Calibri" pitchFamily="34" charset="0"/>
                </a:endParaRPr>
              </a:p>
            </p:txBody>
          </p:sp>
        </p:grpSp>
      </p:grpSp>
      <p:grpSp>
        <p:nvGrpSpPr>
          <p:cNvPr id="99" name="Group 98"/>
          <p:cNvGrpSpPr/>
          <p:nvPr/>
        </p:nvGrpSpPr>
        <p:grpSpPr>
          <a:xfrm>
            <a:off x="338962" y="1905000"/>
            <a:ext cx="3048000" cy="1736264"/>
            <a:chOff x="304800" y="1905000"/>
            <a:chExt cx="3048000" cy="1736264"/>
          </a:xfrm>
        </p:grpSpPr>
        <p:cxnSp>
          <p:nvCxnSpPr>
            <p:cNvPr id="78" name="Straight Connector 77"/>
            <p:cNvCxnSpPr/>
            <p:nvPr/>
          </p:nvCxnSpPr>
          <p:spPr>
            <a:xfrm flipH="1" flipV="1">
              <a:off x="2362200" y="2667000"/>
              <a:ext cx="990600" cy="609600"/>
            </a:xfrm>
            <a:prstGeom prst="line">
              <a:avLst/>
            </a:prstGeom>
          </p:spPr>
          <p:style>
            <a:lnRef idx="3">
              <a:schemeClr val="accent6"/>
            </a:lnRef>
            <a:fillRef idx="0">
              <a:schemeClr val="accent6"/>
            </a:fillRef>
            <a:effectRef idx="2">
              <a:schemeClr val="accent6"/>
            </a:effectRef>
            <a:fontRef idx="minor">
              <a:schemeClr val="tx1"/>
            </a:fontRef>
          </p:style>
        </p:cxnSp>
        <p:grpSp>
          <p:nvGrpSpPr>
            <p:cNvPr id="73" name="Group 72"/>
            <p:cNvGrpSpPr/>
            <p:nvPr/>
          </p:nvGrpSpPr>
          <p:grpSpPr>
            <a:xfrm>
              <a:off x="304800" y="1905000"/>
              <a:ext cx="2472893" cy="1736264"/>
              <a:chOff x="152400" y="1141707"/>
              <a:chExt cx="2472893" cy="1736264"/>
            </a:xfrm>
          </p:grpSpPr>
          <p:sp>
            <p:nvSpPr>
              <p:cNvPr id="63" name="Rounded Rectangle 62"/>
              <p:cNvSpPr/>
              <p:nvPr/>
            </p:nvSpPr>
            <p:spPr>
              <a:xfrm>
                <a:off x="152400" y="1141707"/>
                <a:ext cx="2302052" cy="17362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43" name="TextBox 42"/>
              <p:cNvSpPr txBox="1"/>
              <p:nvPr/>
            </p:nvSpPr>
            <p:spPr>
              <a:xfrm>
                <a:off x="304800" y="1231273"/>
                <a:ext cx="2320493" cy="1588127"/>
              </a:xfrm>
              <a:prstGeom prst="rect">
                <a:avLst/>
              </a:prstGeom>
            </p:spPr>
            <p:txBody>
              <a:bodyPr vert="horz" wrap="square" lIns="0" tIns="0" rIns="0" bIns="0" rtlCol="0">
                <a:spAutoFit/>
              </a:bodyPr>
              <a:lstStyle/>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Business Connectivity Services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InfoPath Form Services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External Lists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Workflow</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SharePoint Designer</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Visual Studio</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API Enhancements</a:t>
                </a:r>
              </a:p>
              <a:p>
                <a:pPr marL="171450" indent="-171450">
                  <a:lnSpc>
                    <a:spcPct val="90000"/>
                  </a:lnSpc>
                  <a:spcBef>
                    <a:spcPct val="20000"/>
                  </a:spcBef>
                  <a:buClr>
                    <a:schemeClr val="bg1"/>
                  </a:buClr>
                  <a:buSzPct val="110000"/>
                  <a:buFont typeface="Arial" pitchFamily="34" charset="0"/>
                  <a:buChar char="•"/>
                </a:pPr>
                <a:r>
                  <a:rPr lang="en-US" sz="1200" dirty="0" smtClean="0">
                    <a:solidFill>
                      <a:schemeClr val="bg1"/>
                    </a:solidFill>
                    <a:latin typeface="Calibri" pitchFamily="34" charset="0"/>
                    <a:cs typeface="Calibri" pitchFamily="34" charset="0"/>
                  </a:rPr>
                  <a:t>REST/ATOM/RSS</a:t>
                </a:r>
              </a:p>
            </p:txBody>
          </p:sp>
        </p:grpSp>
      </p:grpSp>
      <p:grpSp>
        <p:nvGrpSpPr>
          <p:cNvPr id="75" name="Group 74"/>
          <p:cNvGrpSpPr/>
          <p:nvPr/>
        </p:nvGrpSpPr>
        <p:grpSpPr>
          <a:xfrm>
            <a:off x="2743200" y="2438400"/>
            <a:ext cx="3595775" cy="3077308"/>
            <a:chOff x="2590800" y="2332892"/>
            <a:chExt cx="3595775" cy="3077308"/>
          </a:xfrm>
        </p:grpSpPr>
        <p:sp>
          <p:nvSpPr>
            <p:cNvPr id="57" name="Oval 56"/>
            <p:cNvSpPr/>
            <p:nvPr/>
          </p:nvSpPr>
          <p:spPr>
            <a:xfrm>
              <a:off x="2961577" y="2411655"/>
              <a:ext cx="2977867" cy="291320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sz="2000">
                <a:solidFill>
                  <a:srgbClr val="FFFFFF"/>
                </a:solidFill>
              </a:endParaRPr>
            </a:p>
          </p:txBody>
        </p:sp>
        <p:pic>
          <p:nvPicPr>
            <p:cNvPr id="58" name="Picture 2" descr="\\SERVER3\Restrict\FTP_Root\Clients\White_Whale\2-20070_TAP_Airlift\Art\6-star pie cuts.png"/>
            <p:cNvPicPr>
              <a:picLocks noChangeAspect="1" noChangeArrowheads="1"/>
            </p:cNvPicPr>
            <p:nvPr/>
          </p:nvPicPr>
          <p:blipFill>
            <a:blip r:embed="rId3" cstate="print">
              <a:lum bright="70000" contrast="-70000"/>
            </a:blip>
            <a:stretch>
              <a:fillRect/>
            </a:stretch>
          </p:blipFill>
          <p:spPr bwMode="auto">
            <a:xfrm rot="5400000">
              <a:off x="2850034" y="2073658"/>
              <a:ext cx="3077308" cy="3595775"/>
            </a:xfrm>
            <a:prstGeom prst="rect">
              <a:avLst/>
            </a:prstGeom>
            <a:noFill/>
          </p:spPr>
        </p:pic>
        <p:grpSp>
          <p:nvGrpSpPr>
            <p:cNvPr id="53" name="Group 82"/>
            <p:cNvGrpSpPr/>
            <p:nvPr/>
          </p:nvGrpSpPr>
          <p:grpSpPr>
            <a:xfrm>
              <a:off x="3709902" y="3083906"/>
              <a:ext cx="1547898" cy="1568697"/>
              <a:chOff x="1197089" y="3056816"/>
              <a:chExt cx="1774433" cy="1838194"/>
            </a:xfrm>
          </p:grpSpPr>
          <p:sp>
            <p:nvSpPr>
              <p:cNvPr id="54" name="Oval 53"/>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err="1">
                  <a:solidFill>
                    <a:srgbClr val="FFFFFF"/>
                  </a:solidFill>
                  <a:latin typeface="Segoe" pitchFamily="34" charset="0"/>
                </a:endParaRPr>
              </a:p>
            </p:txBody>
          </p:sp>
          <p:pic>
            <p:nvPicPr>
              <p:cNvPr id="55" name="Content Placeholder 4" descr="ShrPt_h_rgb.png"/>
              <p:cNvPicPr>
                <a:picLocks noChangeAspect="1"/>
              </p:cNvPicPr>
              <p:nvPr/>
            </p:nvPicPr>
            <p:blipFill>
              <a:blip r:embed="rId4" cstate="print"/>
              <a:srcRect r="83105" b="-8078"/>
              <a:stretch>
                <a:fillRect/>
              </a:stretch>
            </p:blipFill>
            <p:spPr>
              <a:xfrm>
                <a:off x="1882721" y="3482810"/>
                <a:ext cx="453526" cy="539301"/>
              </a:xfrm>
              <a:prstGeom prst="rect">
                <a:avLst/>
              </a:prstGeom>
            </p:spPr>
          </p:pic>
          <p:pic>
            <p:nvPicPr>
              <p:cNvPr id="56" name="Content Placeholder 4" descr="ShrPt_h_rgb.png"/>
              <p:cNvPicPr>
                <a:picLocks noChangeAspect="1"/>
              </p:cNvPicPr>
              <p:nvPr/>
            </p:nvPicPr>
            <p:blipFill>
              <a:blip r:embed="rId4" cstate="print">
                <a:duotone>
                  <a:prstClr val="black"/>
                  <a:srgbClr val="D9C3A5">
                    <a:tint val="50000"/>
                    <a:satMod val="180000"/>
                  </a:srgbClr>
                </a:duotone>
              </a:blip>
              <a:srcRect l="16257" r="30219"/>
              <a:stretch>
                <a:fillRect/>
              </a:stretch>
            </p:blipFill>
            <p:spPr>
              <a:xfrm>
                <a:off x="1600928" y="3978738"/>
                <a:ext cx="915809" cy="318071"/>
              </a:xfrm>
              <a:prstGeom prst="rect">
                <a:avLst/>
              </a:prstGeom>
            </p:spPr>
          </p:pic>
        </p:grpSp>
        <p:sp>
          <p:nvSpPr>
            <p:cNvPr id="46" name="Rectangle 45"/>
            <p:cNvSpPr/>
            <p:nvPr/>
          </p:nvSpPr>
          <p:spPr>
            <a:xfrm>
              <a:off x="4752679" y="3276600"/>
              <a:ext cx="1114721"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Communities</a:t>
              </a:r>
            </a:p>
          </p:txBody>
        </p:sp>
        <p:sp>
          <p:nvSpPr>
            <p:cNvPr id="47" name="Rectangle 46"/>
            <p:cNvSpPr/>
            <p:nvPr/>
          </p:nvSpPr>
          <p:spPr>
            <a:xfrm>
              <a:off x="3911144" y="4792881"/>
              <a:ext cx="1114721"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Search</a:t>
              </a:r>
            </a:p>
          </p:txBody>
        </p:sp>
        <p:sp>
          <p:nvSpPr>
            <p:cNvPr id="48" name="Rectangle 47"/>
            <p:cNvSpPr/>
            <p:nvPr/>
          </p:nvSpPr>
          <p:spPr>
            <a:xfrm>
              <a:off x="3911146" y="2819400"/>
              <a:ext cx="1114721"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Sites</a:t>
              </a:r>
            </a:p>
          </p:txBody>
        </p:sp>
        <p:sp>
          <p:nvSpPr>
            <p:cNvPr id="49" name="Rectangle 48"/>
            <p:cNvSpPr/>
            <p:nvPr/>
          </p:nvSpPr>
          <p:spPr>
            <a:xfrm>
              <a:off x="2931504" y="3292832"/>
              <a:ext cx="1219359"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Composites</a:t>
              </a:r>
            </a:p>
          </p:txBody>
        </p:sp>
        <p:sp>
          <p:nvSpPr>
            <p:cNvPr id="50" name="Rectangle 49"/>
            <p:cNvSpPr/>
            <p:nvPr/>
          </p:nvSpPr>
          <p:spPr>
            <a:xfrm>
              <a:off x="4989877" y="4200487"/>
              <a:ext cx="806084"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Content</a:t>
              </a:r>
            </a:p>
          </p:txBody>
        </p:sp>
        <p:sp>
          <p:nvSpPr>
            <p:cNvPr id="51" name="Rectangle 50"/>
            <p:cNvSpPr/>
            <p:nvPr/>
          </p:nvSpPr>
          <p:spPr>
            <a:xfrm>
              <a:off x="3132061" y="4200487"/>
              <a:ext cx="787266" cy="201850"/>
            </a:xfrm>
            <a:prstGeom prst="rect">
              <a:avLst/>
            </a:prstGeom>
          </p:spPr>
          <p:txBody>
            <a:bodyPr wrap="square" lIns="0" tIns="0" rIns="0" bIns="0">
              <a:spAutoFit/>
            </a:bodyPr>
            <a:lstStyle/>
            <a:p>
              <a:pPr algn="ctr" fontAlgn="base">
                <a:lnSpc>
                  <a:spcPct val="80000"/>
                </a:lnSpc>
                <a:spcBef>
                  <a:spcPct val="0"/>
                </a:spcBef>
                <a:spcAft>
                  <a:spcPct val="0"/>
                </a:spcAft>
              </a:pPr>
              <a:r>
                <a:rPr lang="en-US" sz="1600" b="1" spc="-80" dirty="0">
                  <a:ln w="3175">
                    <a:noFill/>
                  </a:ln>
                  <a:gradFill>
                    <a:gsLst>
                      <a:gs pos="50000">
                        <a:srgbClr val="FFFFFF"/>
                      </a:gs>
                      <a:gs pos="100000">
                        <a:srgbClr val="FFFFFF"/>
                      </a:gs>
                    </a:gsLst>
                    <a:lin ang="5400000" scaled="0"/>
                  </a:gradFill>
                  <a:effectLst>
                    <a:outerShdw blurRad="38100" dist="38100" dir="2700000" algn="tl">
                      <a:srgbClr val="000000">
                        <a:alpha val="43137"/>
                      </a:srgbClr>
                    </a:outerShdw>
                  </a:effectLst>
                  <a:latin typeface="Calibri" pitchFamily="34" charset="0"/>
                  <a:cs typeface="Calibri" pitchFamily="34" charset="0"/>
                </a:rPr>
                <a:t>Insights</a:t>
              </a:r>
            </a:p>
          </p:txBody>
        </p:sp>
      </p:grpSp>
    </p:spTree>
    <p:extLst>
      <p:ext uri="{BB962C8B-B14F-4D97-AF65-F5344CB8AC3E}">
        <p14:creationId xmlns:p14="http://schemas.microsoft.com/office/powerpoint/2010/main" val="3865602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left)">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up)">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right)">
                                      <p:cBhvr>
                                        <p:cTn id="27" dur="5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right)">
                                      <p:cBhvr>
                                        <p:cTn id="3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122" name="Picture 2" descr="\\PPT-Server3\Root\10-19 Sharepoint Conf on SERVER\PPT\Teper\new screenshots\mysite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21"/>
          <a:stretch/>
        </p:blipFill>
        <p:spPr bwMode="auto">
          <a:xfrm>
            <a:off x="260427" y="1955186"/>
            <a:ext cx="5835573" cy="4697195"/>
          </a:xfrm>
          <a:prstGeom prst="rect">
            <a:avLst/>
          </a:prstGeom>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itle 31"/>
          <p:cNvSpPr txBox="1">
            <a:spLocks/>
          </p:cNvSpPr>
          <p:nvPr/>
        </p:nvSpPr>
        <p:spPr>
          <a:xfrm>
            <a:off x="3200400" y="228600"/>
            <a:ext cx="5925538"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sym typeface="Wingdings" pitchFamily="2" charset="2"/>
              </a:rPr>
              <a:t>SharePoint Communities</a:t>
            </a:r>
            <a:endParaRPr lang="en-US" sz="18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43278"/>
            <a:ext cx="2971800" cy="442522"/>
          </a:xfrm>
          <a:prstGeom prst="rect">
            <a:avLst/>
          </a:prstGeom>
        </p:spPr>
      </p:pic>
      <p:sp>
        <p:nvSpPr>
          <p:cNvPr id="21" name="Rectangle 20"/>
          <p:cNvSpPr/>
          <p:nvPr/>
        </p:nvSpPr>
        <p:spPr>
          <a:xfrm>
            <a:off x="6167416" y="2519150"/>
            <a:ext cx="2931380" cy="3477875"/>
          </a:xfrm>
          <a:prstGeom prst="rect">
            <a:avLst/>
          </a:prstGeom>
        </p:spPr>
        <p:txBody>
          <a:bodyPr wrap="square">
            <a:spAutoFit/>
          </a:bodyPr>
          <a:lstStyle/>
          <a:p>
            <a:pPr marL="285750" indent="-285750">
              <a:buFont typeface="Arial" pitchFamily="34" charset="0"/>
              <a:buChar char="•"/>
            </a:pPr>
            <a:r>
              <a:rPr lang="en-US" sz="2000" dirty="0" smtClean="0">
                <a:solidFill>
                  <a:schemeClr val="bg1"/>
                </a:solidFill>
                <a:latin typeface="Calibri" pitchFamily="34" charset="0"/>
                <a:cs typeface="Calibri" pitchFamily="34" charset="0"/>
              </a:rPr>
              <a:t>Browse People Directory</a:t>
            </a:r>
          </a:p>
          <a:p>
            <a:pPr marL="285750" indent="-285750">
              <a:buFont typeface="Arial" pitchFamily="34" charset="0"/>
              <a:buChar char="•"/>
            </a:pPr>
            <a:r>
              <a:rPr lang="en-US" sz="2000" dirty="0">
                <a:solidFill>
                  <a:schemeClr val="bg1"/>
                </a:solidFill>
                <a:latin typeface="Calibri" pitchFamily="34" charset="0"/>
                <a:cs typeface="Calibri" pitchFamily="34" charset="0"/>
              </a:rPr>
              <a:t>Search by Expertise </a:t>
            </a:r>
            <a:br>
              <a:rPr lang="en-US" sz="2000" dirty="0">
                <a:solidFill>
                  <a:schemeClr val="bg1"/>
                </a:solidFill>
                <a:latin typeface="Calibri" pitchFamily="34" charset="0"/>
                <a:cs typeface="Calibri" pitchFamily="34" charset="0"/>
              </a:rPr>
            </a:br>
            <a:r>
              <a:rPr lang="en-US" sz="2000" dirty="0">
                <a:solidFill>
                  <a:schemeClr val="bg1"/>
                </a:solidFill>
                <a:latin typeface="Calibri" pitchFamily="34" charset="0"/>
                <a:cs typeface="Calibri" pitchFamily="34" charset="0"/>
              </a:rPr>
              <a:t>and Profile</a:t>
            </a:r>
          </a:p>
          <a:p>
            <a:pPr marL="285750" indent="-285750">
              <a:buFont typeface="Arial" pitchFamily="34" charset="0"/>
              <a:buChar char="•"/>
            </a:pPr>
            <a:r>
              <a:rPr lang="en-US" sz="2000" dirty="0">
                <a:solidFill>
                  <a:schemeClr val="bg1"/>
                </a:solidFill>
                <a:latin typeface="Calibri" pitchFamily="34" charset="0"/>
                <a:cs typeface="Calibri" pitchFamily="34" charset="0"/>
              </a:rPr>
              <a:t>Define Your Colleagues</a:t>
            </a:r>
          </a:p>
          <a:p>
            <a:pPr marL="285750" indent="-285750">
              <a:buFont typeface="Arial" pitchFamily="34" charset="0"/>
              <a:buChar char="•"/>
            </a:pPr>
            <a:r>
              <a:rPr lang="en-US" sz="2000" dirty="0" smtClean="0">
                <a:solidFill>
                  <a:schemeClr val="bg1"/>
                </a:solidFill>
                <a:latin typeface="Calibri" pitchFamily="34" charset="0"/>
                <a:cs typeface="Calibri" pitchFamily="34" charset="0"/>
              </a:rPr>
              <a:t>Comments &amp; Presence</a:t>
            </a:r>
            <a:endParaRPr lang="en-US" sz="2000" dirty="0">
              <a:solidFill>
                <a:schemeClr val="bg1"/>
              </a:solidFill>
              <a:latin typeface="Calibri" pitchFamily="34" charset="0"/>
              <a:cs typeface="Calibri" pitchFamily="34" charset="0"/>
            </a:endParaRPr>
          </a:p>
          <a:p>
            <a:pPr marL="285750" indent="-285750">
              <a:buFont typeface="Arial" pitchFamily="34" charset="0"/>
              <a:buChar char="•"/>
            </a:pPr>
            <a:r>
              <a:rPr lang="en-US" sz="2000" dirty="0" smtClean="0">
                <a:solidFill>
                  <a:schemeClr val="bg1"/>
                </a:solidFill>
                <a:latin typeface="Calibri" pitchFamily="34" charset="0"/>
                <a:cs typeface="Calibri" pitchFamily="34" charset="0"/>
              </a:rPr>
              <a:t>Tag-Cloud Navigation</a:t>
            </a:r>
          </a:p>
          <a:p>
            <a:pPr marL="285750" indent="-285750">
              <a:buFont typeface="Arial" pitchFamily="34" charset="0"/>
              <a:buChar char="•"/>
            </a:pPr>
            <a:r>
              <a:rPr lang="en-US" sz="2000" dirty="0" smtClean="0">
                <a:solidFill>
                  <a:schemeClr val="bg1"/>
                </a:solidFill>
                <a:latin typeface="Calibri" pitchFamily="34" charset="0"/>
                <a:cs typeface="Calibri" pitchFamily="34" charset="0"/>
              </a:rPr>
              <a:t>Content Rating</a:t>
            </a:r>
          </a:p>
          <a:p>
            <a:pPr marL="285750" indent="-285750">
              <a:buFont typeface="Arial" pitchFamily="34" charset="0"/>
              <a:buChar char="•"/>
            </a:pPr>
            <a:r>
              <a:rPr lang="en-US" sz="2000" dirty="0">
                <a:solidFill>
                  <a:schemeClr val="bg1"/>
                </a:solidFill>
                <a:latin typeface="Calibri" pitchFamily="34" charset="0"/>
                <a:cs typeface="Calibri" pitchFamily="34" charset="0"/>
              </a:rPr>
              <a:t>Rich Blog Experience</a:t>
            </a:r>
          </a:p>
          <a:p>
            <a:pPr marL="285750" indent="-285750">
              <a:buFont typeface="Arial" pitchFamily="34" charset="0"/>
              <a:buChar char="•"/>
            </a:pPr>
            <a:r>
              <a:rPr lang="en-US" sz="2000" dirty="0" smtClean="0">
                <a:solidFill>
                  <a:schemeClr val="bg1"/>
                </a:solidFill>
                <a:latin typeface="Calibri" pitchFamily="34" charset="0"/>
                <a:cs typeface="Calibri" pitchFamily="34" charset="0"/>
                <a:sym typeface="Wingdings" pitchFamily="2" charset="2"/>
              </a:rPr>
              <a:t>Enterprise Social Computing Platform</a:t>
            </a:r>
            <a:endParaRPr lang="en-US" sz="2000" dirty="0">
              <a:latin typeface="Calibri" pitchFamily="34" charset="0"/>
              <a:cs typeface="Calibri" pitchFamily="34" charset="0"/>
            </a:endParaRPr>
          </a:p>
        </p:txBody>
      </p:sp>
      <p:sp>
        <p:nvSpPr>
          <p:cNvPr id="22" name="Rounded Rectangle 21"/>
          <p:cNvSpPr/>
          <p:nvPr/>
        </p:nvSpPr>
        <p:spPr>
          <a:xfrm>
            <a:off x="48819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Informal Knowledge</a:t>
            </a:r>
            <a:endParaRPr lang="en-US" b="1" i="1" dirty="0">
              <a:effectLst>
                <a:outerShdw blurRad="38100" dist="38100" dir="2700000" algn="tl">
                  <a:srgbClr val="000000">
                    <a:alpha val="43137"/>
                  </a:srgbClr>
                </a:outerShdw>
              </a:effectLst>
            </a:endParaRPr>
          </a:p>
        </p:txBody>
      </p:sp>
      <p:sp>
        <p:nvSpPr>
          <p:cNvPr id="23" name="Rounded Rectangle 22"/>
          <p:cNvSpPr/>
          <p:nvPr/>
        </p:nvSpPr>
        <p:spPr>
          <a:xfrm>
            <a:off x="344094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Social Connections</a:t>
            </a:r>
            <a:endParaRPr lang="en-US" b="1" i="1" dirty="0">
              <a:effectLst>
                <a:outerShdw blurRad="38100" dist="38100" dir="2700000" algn="tl">
                  <a:srgbClr val="000000">
                    <a:alpha val="43137"/>
                  </a:srgbClr>
                </a:outerShdw>
              </a:effectLst>
            </a:endParaRPr>
          </a:p>
        </p:txBody>
      </p:sp>
      <p:sp>
        <p:nvSpPr>
          <p:cNvPr id="24" name="Rounded Rectangle 23"/>
          <p:cNvSpPr/>
          <p:nvPr/>
        </p:nvSpPr>
        <p:spPr>
          <a:xfrm>
            <a:off x="6342024"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Participation Anywhere</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9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31"/>
          <p:cNvSpPr txBox="1">
            <a:spLocks/>
          </p:cNvSpPr>
          <p:nvPr/>
        </p:nvSpPr>
        <p:spPr>
          <a:xfrm>
            <a:off x="3200400" y="228600"/>
            <a:ext cx="5925538"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sym typeface="Wingdings" pitchFamily="2" charset="2"/>
              </a:rPr>
              <a:t>SharePoint Content</a:t>
            </a:r>
            <a:endParaRPr lang="en-US" sz="18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3278"/>
            <a:ext cx="2971800" cy="442522"/>
          </a:xfrm>
          <a:prstGeom prst="rect">
            <a:avLst/>
          </a:prstGeom>
        </p:spPr>
      </p:pic>
      <p:sp>
        <p:nvSpPr>
          <p:cNvPr id="12" name="Rectangle 11"/>
          <p:cNvSpPr/>
          <p:nvPr/>
        </p:nvSpPr>
        <p:spPr>
          <a:xfrm>
            <a:off x="6167416" y="2519150"/>
            <a:ext cx="2931380" cy="3785652"/>
          </a:xfrm>
          <a:prstGeom prst="rect">
            <a:avLst/>
          </a:prstGeom>
        </p:spPr>
        <p:txBody>
          <a:bodyPr wrap="square">
            <a:spAutoFit/>
          </a:bodyPr>
          <a:lstStyle/>
          <a:p>
            <a:pPr marL="285750" indent="-285750">
              <a:buFont typeface="Arial" pitchFamily="34" charset="0"/>
              <a:buChar char="•"/>
            </a:pPr>
            <a:r>
              <a:rPr lang="en-US" sz="2000" dirty="0" smtClean="0">
                <a:solidFill>
                  <a:schemeClr val="bg1"/>
                </a:solidFill>
                <a:latin typeface="Calibri" pitchFamily="34" charset="0"/>
                <a:cs typeface="Calibri" pitchFamily="34" charset="0"/>
              </a:rPr>
              <a:t>Different Types of Content Items</a:t>
            </a:r>
          </a:p>
          <a:p>
            <a:pPr marL="285750" indent="-285750">
              <a:buFont typeface="Arial" pitchFamily="34" charset="0"/>
              <a:buChar char="•"/>
            </a:pPr>
            <a:r>
              <a:rPr lang="en-US" sz="2000" dirty="0" smtClean="0">
                <a:solidFill>
                  <a:schemeClr val="bg1"/>
                </a:solidFill>
                <a:latin typeface="Calibri" pitchFamily="34" charset="0"/>
                <a:cs typeface="Calibri" pitchFamily="34" charset="0"/>
              </a:rPr>
              <a:t>Capture Meta-data within the Office client</a:t>
            </a:r>
          </a:p>
          <a:p>
            <a:pPr marL="285750" indent="-285750">
              <a:buFont typeface="Arial" pitchFamily="34" charset="0"/>
              <a:buChar char="•"/>
            </a:pPr>
            <a:r>
              <a:rPr lang="en-US" sz="2000" dirty="0" smtClean="0">
                <a:solidFill>
                  <a:schemeClr val="bg1"/>
                </a:solidFill>
                <a:latin typeface="Calibri" pitchFamily="34" charset="0"/>
                <a:cs typeface="Calibri" pitchFamily="34" charset="0"/>
              </a:rPr>
              <a:t>Manage Content as a Single Entity</a:t>
            </a:r>
          </a:p>
          <a:p>
            <a:pPr marL="285750" indent="-285750">
              <a:buFont typeface="Arial" pitchFamily="34" charset="0"/>
              <a:buChar char="•"/>
            </a:pP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Hierarchical T</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axonomy Structure</a:t>
            </a:r>
          </a:p>
          <a:p>
            <a:pPr marL="285750" indent="-285750">
              <a:buFont typeface="Arial" pitchFamily="34" charset="0"/>
              <a:buChar char="•"/>
            </a:pPr>
            <a:r>
              <a:rPr lang="en-US" sz="2000" dirty="0">
                <a:solidFill>
                  <a:schemeClr val="bg1"/>
                </a:solidFill>
                <a:latin typeface="Calibri" pitchFamily="34" charset="0"/>
                <a:cs typeface="Calibri" pitchFamily="34" charset="0"/>
              </a:rPr>
              <a:t>Meta-driven Navigation</a:t>
            </a:r>
          </a:p>
          <a:p>
            <a:pPr marL="285750" indent="-285750">
              <a:buFont typeface="Arial" pitchFamily="34" charset="0"/>
              <a:buChar char="•"/>
            </a:pPr>
            <a:r>
              <a:rPr lang="en-US" sz="2000" dirty="0" smtClean="0">
                <a:solidFill>
                  <a:schemeClr val="bg1"/>
                </a:solidFill>
                <a:latin typeface="Calibri" pitchFamily="34" charset="0"/>
                <a:cs typeface="Calibri" pitchFamily="34" charset="0"/>
                <a:sym typeface="Wingdings" pitchFamily="2" charset="2"/>
              </a:rPr>
              <a:t>Manage All Content from Creation through Disposition</a:t>
            </a:r>
            <a:endParaRPr lang="en-US" sz="2000" dirty="0">
              <a:latin typeface="Calibri" pitchFamily="34" charset="0"/>
              <a:cs typeface="Calibri" pitchFamily="34" charset="0"/>
            </a:endParaRPr>
          </a:p>
        </p:txBody>
      </p:sp>
      <p:sp>
        <p:nvSpPr>
          <p:cNvPr id="13" name="Rounded Rectangle 12"/>
          <p:cNvSpPr/>
          <p:nvPr/>
        </p:nvSpPr>
        <p:spPr>
          <a:xfrm>
            <a:off x="48819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User-Centric</a:t>
            </a:r>
            <a:endParaRPr lang="en-US" b="1" i="1" dirty="0">
              <a:effectLst>
                <a:outerShdw blurRad="38100" dist="38100" dir="2700000" algn="tl">
                  <a:srgbClr val="000000">
                    <a:alpha val="43137"/>
                  </a:srgbClr>
                </a:outerShdw>
              </a:effectLst>
            </a:endParaRPr>
          </a:p>
        </p:txBody>
      </p:sp>
      <p:sp>
        <p:nvSpPr>
          <p:cNvPr id="18" name="Rounded Rectangle 17"/>
          <p:cNvSpPr/>
          <p:nvPr/>
        </p:nvSpPr>
        <p:spPr>
          <a:xfrm>
            <a:off x="344094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Flexibility and Compliance</a:t>
            </a:r>
            <a:endParaRPr lang="en-US" b="1" i="1" dirty="0">
              <a:effectLst>
                <a:outerShdw blurRad="38100" dist="38100" dir="2700000" algn="tl">
                  <a:srgbClr val="000000">
                    <a:alpha val="43137"/>
                  </a:srgbClr>
                </a:outerShdw>
              </a:effectLst>
            </a:endParaRPr>
          </a:p>
        </p:txBody>
      </p:sp>
      <p:sp>
        <p:nvSpPr>
          <p:cNvPr id="19" name="Rounded Rectangle 18"/>
          <p:cNvSpPr/>
          <p:nvPr/>
        </p:nvSpPr>
        <p:spPr>
          <a:xfrm>
            <a:off x="6342024"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Management Efficiency</a:t>
            </a:r>
            <a:endParaRPr lang="en-US" b="1" i="1" dirty="0">
              <a:effectLst>
                <a:outerShdw blurRad="38100" dist="38100" dir="2700000" algn="tl">
                  <a:srgbClr val="000000">
                    <a:alpha val="43137"/>
                  </a:srgbClr>
                </a:outerShdw>
              </a:effectLst>
            </a:endParaRPr>
          </a:p>
        </p:txBody>
      </p:sp>
      <p:grpSp>
        <p:nvGrpSpPr>
          <p:cNvPr id="3" name="Group 2"/>
          <p:cNvGrpSpPr/>
          <p:nvPr/>
        </p:nvGrpSpPr>
        <p:grpSpPr>
          <a:xfrm>
            <a:off x="260427" y="1955187"/>
            <a:ext cx="5835573" cy="3988413"/>
            <a:chOff x="260427" y="1955187"/>
            <a:chExt cx="5835573" cy="3988413"/>
          </a:xfrm>
        </p:grpSpPr>
        <p:pic>
          <p:nvPicPr>
            <p:cNvPr id="11" name="Picture 2" descr="\\PPT-Server3\Root\10-19 Sharepoint Conf on SERVER\PPT\Teper\new screenshots\mysite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8729"/>
            <a:stretch/>
          </p:blipFill>
          <p:spPr bwMode="auto">
            <a:xfrm>
              <a:off x="260427" y="1955187"/>
              <a:ext cx="5835573" cy="563964"/>
            </a:xfrm>
            <a:prstGeom prst="rect">
              <a:avLst/>
            </a:prstGeom>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5" cstate="print"/>
            <a:srcRect/>
            <a:stretch>
              <a:fillRect/>
            </a:stretch>
          </p:blipFill>
          <p:spPr bwMode="auto">
            <a:xfrm>
              <a:off x="262053" y="2209800"/>
              <a:ext cx="5828372" cy="3733800"/>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p:spPr>
        </p:pic>
      </p:grpSp>
    </p:spTree>
    <p:extLst>
      <p:ext uri="{BB962C8B-B14F-4D97-AF65-F5344CB8AC3E}">
        <p14:creationId xmlns:p14="http://schemas.microsoft.com/office/powerpoint/2010/main" val="406356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914400"/>
          </a:xfrm>
        </p:spPr>
        <p:txBody>
          <a:bodyPr/>
          <a:lstStyle/>
          <a:p>
            <a:r>
              <a:rPr lang="en-US" dirty="0" smtClean="0"/>
              <a:t>Enterprise</a:t>
            </a:r>
            <a:endParaRPr lang="en-US" dirty="0"/>
          </a:p>
        </p:txBody>
      </p:sp>
      <p:sp>
        <p:nvSpPr>
          <p:cNvPr id="3" name="Content Placeholder 2"/>
          <p:cNvSpPr>
            <a:spLocks noGrp="1"/>
          </p:cNvSpPr>
          <p:nvPr>
            <p:ph idx="1"/>
          </p:nvPr>
        </p:nvSpPr>
        <p:spPr/>
        <p:txBody>
          <a:bodyPr/>
          <a:lstStyle/>
          <a:p>
            <a:endParaRPr lang="en-US" dirty="0"/>
          </a:p>
        </p:txBody>
      </p:sp>
      <p:pic>
        <p:nvPicPr>
          <p:cNvPr id="4" name="Picture 34" descr="6-00325-s13-blue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38" y="1714500"/>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1" descr="6-00325-s13-blue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475" y="1714500"/>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6-00325-s13-blue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950" y="1714500"/>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3" descr="6-00325-s13-blue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425" y="1714500"/>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6-00325-s13-green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950" y="284162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6-00325-s13-orange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938" y="413067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7" descr="6-00325-s13-green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75" y="284162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8" descr="6-00325-s13-green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0" y="284162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9" descr="6-00325-s13-green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938" y="284162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1" descr="6-00325-s13-orange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513" y="4144963"/>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 descr="6-00325-s13-orange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988" y="4144963"/>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30"/>
          <p:cNvGrpSpPr>
            <a:grpSpLocks/>
          </p:cNvGrpSpPr>
          <p:nvPr/>
        </p:nvGrpSpPr>
        <p:grpSpPr bwMode="auto">
          <a:xfrm>
            <a:off x="2079625" y="5386388"/>
            <a:ext cx="5727700" cy="563562"/>
            <a:chOff x="1925638" y="5153025"/>
            <a:chExt cx="6255836" cy="561975"/>
          </a:xfrm>
        </p:grpSpPr>
        <p:sp>
          <p:nvSpPr>
            <p:cNvPr id="18" name="Rectangle 28098"/>
            <p:cNvSpPr>
              <a:spLocks noChangeArrowheads="1"/>
            </p:cNvSpPr>
            <p:nvPr/>
          </p:nvSpPr>
          <p:spPr bwMode="auto">
            <a:xfrm>
              <a:off x="1925638" y="5273335"/>
              <a:ext cx="892948" cy="3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p>
              <a:pPr algn="ctr">
                <a:lnSpc>
                  <a:spcPct val="90000"/>
                </a:lnSpc>
                <a:spcBef>
                  <a:spcPct val="30000"/>
                </a:spcBef>
              </a:pPr>
              <a:r>
                <a:rPr kumimoji="1" lang="en-US" sz="1000" i="1" u="sng">
                  <a:solidFill>
                    <a:srgbClr val="000000"/>
                  </a:solidFill>
                  <a:sym typeface="Wingdings" pitchFamily="2" charset="2"/>
                </a:rPr>
                <a:t>Key</a:t>
              </a:r>
              <a:endParaRPr kumimoji="1" lang="en-US" sz="1000" b="0" i="1" u="sng">
                <a:solidFill>
                  <a:srgbClr val="000000"/>
                </a:solidFill>
                <a:ea typeface="SimSun" pitchFamily="2" charset="-122"/>
                <a:cs typeface="Times New Roman" pitchFamily="18" charset="0"/>
                <a:sym typeface="Wingdings" pitchFamily="2" charset="2"/>
              </a:endParaRPr>
            </a:p>
          </p:txBody>
        </p:sp>
        <p:sp>
          <p:nvSpPr>
            <p:cNvPr id="19" name="Rectangle 15388"/>
            <p:cNvSpPr>
              <a:spLocks noChangeArrowheads="1"/>
            </p:cNvSpPr>
            <p:nvPr/>
          </p:nvSpPr>
          <p:spPr bwMode="auto">
            <a:xfrm>
              <a:off x="1993805" y="5153025"/>
              <a:ext cx="6187669" cy="561975"/>
            </a:xfrm>
            <a:prstGeom prst="rect">
              <a:avLst/>
            </a:prstGeom>
            <a:noFill/>
            <a:ln w="12700" algn="ctr">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30000"/>
                </a:spcBef>
              </a:pPr>
              <a:endParaRPr lang="en-US" sz="1400" b="0">
                <a:solidFill>
                  <a:srgbClr val="000000"/>
                </a:solidFill>
              </a:endParaRPr>
            </a:p>
          </p:txBody>
        </p:sp>
      </p:grpSp>
      <p:pic>
        <p:nvPicPr>
          <p:cNvPr id="20" name="Picture 32" descr="6-00325-s13-bluebar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2825" y="5397500"/>
            <a:ext cx="1768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5" descr="6-00325-s13-greenb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1663" y="5397500"/>
            <a:ext cx="1768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7" descr="6-00325-s13-orangeb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8913" y="5397500"/>
            <a:ext cx="17684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
          <p:cNvSpPr>
            <a:spLocks noChangeArrowheads="1"/>
          </p:cNvSpPr>
          <p:nvPr/>
        </p:nvSpPr>
        <p:spPr bwMode="auto">
          <a:xfrm>
            <a:off x="339725" y="2081213"/>
            <a:ext cx="8096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90000"/>
              </a:lnSpc>
              <a:spcBef>
                <a:spcPct val="30000"/>
              </a:spcBef>
            </a:pPr>
            <a:r>
              <a:rPr kumimoji="1" lang="en-US" sz="1000" i="1">
                <a:solidFill>
                  <a:srgbClr val="000000"/>
                </a:solidFill>
                <a:sym typeface="Wingdings" pitchFamily="2" charset="2"/>
              </a:rPr>
              <a:t>Enterprise</a:t>
            </a:r>
            <a:endParaRPr lang="en-US" sz="1400" b="0">
              <a:solidFill>
                <a:srgbClr val="000000"/>
              </a:solidFill>
            </a:endParaRPr>
          </a:p>
          <a:p>
            <a:pPr algn="r">
              <a:lnSpc>
                <a:spcPct val="90000"/>
              </a:lnSpc>
              <a:spcBef>
                <a:spcPct val="30000"/>
              </a:spcBef>
            </a:pPr>
            <a:r>
              <a:rPr kumimoji="1" lang="en-US" sz="1000" i="1">
                <a:solidFill>
                  <a:srgbClr val="000000"/>
                </a:solidFill>
                <a:sym typeface="Wingdings" pitchFamily="2" charset="2"/>
              </a:rPr>
              <a:t>CALs</a:t>
            </a:r>
            <a:endParaRPr kumimoji="1" lang="en-US" sz="1000" b="0" i="1">
              <a:solidFill>
                <a:srgbClr val="000000"/>
              </a:solidFill>
              <a:ea typeface="SimSun" pitchFamily="2" charset="-122"/>
              <a:cs typeface="Times New Roman" pitchFamily="18" charset="0"/>
              <a:sym typeface="Wingdings" pitchFamily="2" charset="2"/>
            </a:endParaRPr>
          </a:p>
        </p:txBody>
      </p:sp>
      <p:sp>
        <p:nvSpPr>
          <p:cNvPr id="24" name="Rectangle 11"/>
          <p:cNvSpPr>
            <a:spLocks noChangeArrowheads="1"/>
          </p:cNvSpPr>
          <p:nvPr/>
        </p:nvSpPr>
        <p:spPr bwMode="auto">
          <a:xfrm>
            <a:off x="533400" y="4659313"/>
            <a:ext cx="64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90000"/>
              </a:lnSpc>
              <a:spcBef>
                <a:spcPct val="30000"/>
              </a:spcBef>
            </a:pPr>
            <a:r>
              <a:rPr kumimoji="1" lang="en-US" sz="1000" i="1">
                <a:solidFill>
                  <a:srgbClr val="000000"/>
                </a:solidFill>
                <a:sym typeface="Wingdings" pitchFamily="2" charset="2"/>
              </a:rPr>
              <a:t>Servers</a:t>
            </a:r>
            <a:endParaRPr kumimoji="1" lang="en-US" sz="1000" b="0" i="1">
              <a:solidFill>
                <a:srgbClr val="000000"/>
              </a:solidFill>
              <a:ea typeface="SimSun" pitchFamily="2" charset="-122"/>
              <a:cs typeface="Times New Roman" pitchFamily="18" charset="0"/>
              <a:sym typeface="Wingdings" pitchFamily="2" charset="2"/>
            </a:endParaRPr>
          </a:p>
        </p:txBody>
      </p:sp>
      <p:sp>
        <p:nvSpPr>
          <p:cNvPr id="25" name="Rectangle 12647"/>
          <p:cNvSpPr>
            <a:spLocks noChangeArrowheads="1"/>
          </p:cNvSpPr>
          <p:nvPr/>
        </p:nvSpPr>
        <p:spPr bwMode="auto">
          <a:xfrm>
            <a:off x="350838" y="3251200"/>
            <a:ext cx="7334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90000"/>
              </a:lnSpc>
              <a:spcBef>
                <a:spcPct val="30000"/>
              </a:spcBef>
            </a:pPr>
            <a:r>
              <a:rPr kumimoji="1" lang="en-US" sz="1000" i="1">
                <a:solidFill>
                  <a:srgbClr val="000000"/>
                </a:solidFill>
                <a:sym typeface="Wingdings" pitchFamily="2" charset="2"/>
              </a:rPr>
              <a:t>Standard</a:t>
            </a:r>
            <a:endParaRPr lang="en-US" sz="1400" b="0">
              <a:solidFill>
                <a:schemeClr val="tx1"/>
              </a:solidFill>
            </a:endParaRPr>
          </a:p>
          <a:p>
            <a:pPr algn="r">
              <a:lnSpc>
                <a:spcPct val="90000"/>
              </a:lnSpc>
              <a:spcBef>
                <a:spcPct val="30000"/>
              </a:spcBef>
            </a:pPr>
            <a:r>
              <a:rPr kumimoji="1" lang="en-US" sz="1000" i="1">
                <a:solidFill>
                  <a:srgbClr val="000000"/>
                </a:solidFill>
                <a:sym typeface="Wingdings" pitchFamily="2" charset="2"/>
              </a:rPr>
              <a:t>CALs</a:t>
            </a:r>
            <a:endParaRPr kumimoji="1" lang="en-US" sz="1000" b="0" i="1">
              <a:solidFill>
                <a:srgbClr val="000000"/>
              </a:solidFill>
              <a:ea typeface="SimSun" pitchFamily="2" charset="-122"/>
              <a:cs typeface="Times New Roman" pitchFamily="18" charset="0"/>
              <a:sym typeface="Wingdings" pitchFamily="2" charset="2"/>
            </a:endParaRPr>
          </a:p>
        </p:txBody>
      </p:sp>
      <p:sp>
        <p:nvSpPr>
          <p:cNvPr id="26" name="Rectangle 15365"/>
          <p:cNvSpPr>
            <a:spLocks noChangeArrowheads="1"/>
          </p:cNvSpPr>
          <p:nvPr/>
        </p:nvSpPr>
        <p:spPr bwMode="auto">
          <a:xfrm>
            <a:off x="2549526" y="4560888"/>
            <a:ext cx="11953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Exchange Server</a:t>
            </a:r>
          </a:p>
          <a:p>
            <a:pPr algn="ctr">
              <a:lnSpc>
                <a:spcPct val="90000"/>
              </a:lnSpc>
              <a:spcBef>
                <a:spcPct val="30000"/>
              </a:spcBef>
            </a:pPr>
            <a:r>
              <a:rPr lang="en-US" sz="1000"/>
              <a:t>(Std or Ent)</a:t>
            </a:r>
          </a:p>
        </p:txBody>
      </p:sp>
      <p:sp>
        <p:nvSpPr>
          <p:cNvPr id="27" name="Rectangle 15366"/>
          <p:cNvSpPr>
            <a:spLocks noChangeArrowheads="1"/>
          </p:cNvSpPr>
          <p:nvPr/>
        </p:nvSpPr>
        <p:spPr bwMode="auto">
          <a:xfrm>
            <a:off x="3810001" y="4583113"/>
            <a:ext cx="1195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a:t>Office SharePoint Server</a:t>
            </a:r>
          </a:p>
        </p:txBody>
      </p:sp>
      <p:sp>
        <p:nvSpPr>
          <p:cNvPr id="28" name="Rectangle 18440"/>
          <p:cNvSpPr>
            <a:spLocks noChangeArrowheads="1"/>
          </p:cNvSpPr>
          <p:nvPr/>
        </p:nvSpPr>
        <p:spPr bwMode="auto">
          <a:xfrm>
            <a:off x="3830638" y="3151188"/>
            <a:ext cx="10795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Exchange Std CAL</a:t>
            </a:r>
            <a:endParaRPr lang="en-US" sz="1400" b="0"/>
          </a:p>
          <a:p>
            <a:pPr algn="ctr">
              <a:lnSpc>
                <a:spcPct val="90000"/>
              </a:lnSpc>
              <a:spcBef>
                <a:spcPct val="30000"/>
              </a:spcBef>
            </a:pPr>
            <a:r>
              <a:rPr lang="en-US" sz="800"/>
              <a:t>(Messaging, Calendar, Contacts)</a:t>
            </a:r>
          </a:p>
        </p:txBody>
      </p:sp>
      <p:sp>
        <p:nvSpPr>
          <p:cNvPr id="29" name="Rectangle 18441"/>
          <p:cNvSpPr>
            <a:spLocks noChangeArrowheads="1"/>
          </p:cNvSpPr>
          <p:nvPr/>
        </p:nvSpPr>
        <p:spPr bwMode="auto">
          <a:xfrm>
            <a:off x="5033963" y="3206750"/>
            <a:ext cx="11953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a:t>Office SharePoint </a:t>
            </a:r>
            <a:r>
              <a:rPr lang="en-US" sz="1000" dirty="0" err="1"/>
              <a:t>Std</a:t>
            </a:r>
            <a:r>
              <a:rPr lang="en-US" sz="1000" dirty="0"/>
              <a:t> CAL</a:t>
            </a:r>
            <a:endParaRPr lang="en-US" sz="1400" b="0" dirty="0"/>
          </a:p>
          <a:p>
            <a:pPr algn="ctr">
              <a:lnSpc>
                <a:spcPct val="90000"/>
              </a:lnSpc>
              <a:spcBef>
                <a:spcPct val="30000"/>
              </a:spcBef>
            </a:pPr>
            <a:r>
              <a:rPr lang="en-US" sz="800" dirty="0"/>
              <a:t>(ECM, Portal, Search)</a:t>
            </a:r>
          </a:p>
        </p:txBody>
      </p:sp>
      <p:sp>
        <p:nvSpPr>
          <p:cNvPr id="30" name="Rectangle 18442"/>
          <p:cNvSpPr>
            <a:spLocks noChangeArrowheads="1"/>
          </p:cNvSpPr>
          <p:nvPr/>
        </p:nvSpPr>
        <p:spPr bwMode="auto">
          <a:xfrm>
            <a:off x="3843338" y="1965325"/>
            <a:ext cx="1082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Exchange Ent CAL</a:t>
            </a:r>
            <a:endParaRPr lang="en-US" sz="1400" b="0"/>
          </a:p>
          <a:p>
            <a:pPr algn="ctr">
              <a:lnSpc>
                <a:spcPct val="90000"/>
              </a:lnSpc>
              <a:spcBef>
                <a:spcPct val="30000"/>
              </a:spcBef>
            </a:pPr>
            <a:r>
              <a:rPr lang="en-US" sz="800"/>
              <a:t>(Archiving, Unified messaging, Compliance)</a:t>
            </a:r>
          </a:p>
        </p:txBody>
      </p:sp>
      <p:sp>
        <p:nvSpPr>
          <p:cNvPr id="31" name="Rectangle 18443"/>
          <p:cNvSpPr>
            <a:spLocks noChangeArrowheads="1"/>
          </p:cNvSpPr>
          <p:nvPr/>
        </p:nvSpPr>
        <p:spPr bwMode="auto">
          <a:xfrm>
            <a:off x="5092700" y="1909763"/>
            <a:ext cx="11017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Office SharePoint Ent CAL</a:t>
            </a:r>
            <a:endParaRPr lang="en-US" sz="1400" b="0"/>
          </a:p>
          <a:p>
            <a:pPr algn="ctr">
              <a:lnSpc>
                <a:spcPct val="90000"/>
              </a:lnSpc>
              <a:spcBef>
                <a:spcPct val="30000"/>
              </a:spcBef>
            </a:pPr>
            <a:r>
              <a:rPr lang="en-US" sz="800"/>
              <a:t>(E-forms, Spreadsheet publishing, Data integration, FAST, Performance Point)</a:t>
            </a:r>
          </a:p>
        </p:txBody>
      </p:sp>
      <p:sp>
        <p:nvSpPr>
          <p:cNvPr id="32" name="Straight Connector 15371"/>
          <p:cNvSpPr>
            <a:spLocks noChangeShapeType="1"/>
          </p:cNvSpPr>
          <p:nvPr/>
        </p:nvSpPr>
        <p:spPr bwMode="auto">
          <a:xfrm>
            <a:off x="1268413" y="4095750"/>
            <a:ext cx="7491412" cy="0"/>
          </a:xfrm>
          <a:prstGeom prst="line">
            <a:avLst/>
          </a:prstGeom>
          <a:noFill/>
          <a:ln w="41275" algn="ctr">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18447"/>
          <p:cNvSpPr>
            <a:spLocks noChangeArrowheads="1"/>
          </p:cNvSpPr>
          <p:nvPr/>
        </p:nvSpPr>
        <p:spPr bwMode="auto">
          <a:xfrm>
            <a:off x="6305550" y="1987522"/>
            <a:ext cx="119538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smtClean="0"/>
              <a:t>Lync </a:t>
            </a:r>
            <a:r>
              <a:rPr lang="en-US" sz="1000" dirty="0"/>
              <a:t>Standard</a:t>
            </a:r>
          </a:p>
          <a:p>
            <a:pPr algn="ctr">
              <a:lnSpc>
                <a:spcPct val="90000"/>
              </a:lnSpc>
              <a:spcBef>
                <a:spcPct val="30000"/>
              </a:spcBef>
            </a:pPr>
            <a:r>
              <a:rPr lang="en-US" sz="1000" dirty="0" smtClean="0"/>
              <a:t>Lync Enterprise </a:t>
            </a:r>
            <a:r>
              <a:rPr lang="en-US" sz="1000" dirty="0"/>
              <a:t>CALs</a:t>
            </a:r>
            <a:endParaRPr lang="en-US" sz="1000" b="0" dirty="0"/>
          </a:p>
          <a:p>
            <a:pPr algn="ctr">
              <a:lnSpc>
                <a:spcPct val="90000"/>
              </a:lnSpc>
              <a:spcBef>
                <a:spcPct val="30000"/>
              </a:spcBef>
            </a:pPr>
            <a:r>
              <a:rPr lang="en-US" sz="800" dirty="0"/>
              <a:t>(IM, Conferencing)</a:t>
            </a:r>
          </a:p>
        </p:txBody>
      </p:sp>
      <p:sp>
        <p:nvSpPr>
          <p:cNvPr id="36" name="Rectangle 18448"/>
          <p:cNvSpPr>
            <a:spLocks noChangeArrowheads="1"/>
          </p:cNvSpPr>
          <p:nvPr/>
        </p:nvSpPr>
        <p:spPr bwMode="auto">
          <a:xfrm>
            <a:off x="6189663" y="5511800"/>
            <a:ext cx="15732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lstStyle/>
          <a:p>
            <a:pPr algn="ctr">
              <a:lnSpc>
                <a:spcPct val="90000"/>
              </a:lnSpc>
              <a:spcBef>
                <a:spcPct val="30000"/>
              </a:spcBef>
            </a:pPr>
            <a:r>
              <a:rPr lang="en-US" sz="800"/>
              <a:t>Enterprise CAL Suite component</a:t>
            </a:r>
            <a:endParaRPr lang="en-US" sz="1400" b="0"/>
          </a:p>
        </p:txBody>
      </p:sp>
      <p:sp>
        <p:nvSpPr>
          <p:cNvPr id="37" name="Rectangle 15376"/>
          <p:cNvSpPr>
            <a:spLocks noChangeArrowheads="1"/>
          </p:cNvSpPr>
          <p:nvPr/>
        </p:nvSpPr>
        <p:spPr bwMode="auto">
          <a:xfrm>
            <a:off x="2825750" y="5511800"/>
            <a:ext cx="15732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lstStyle/>
          <a:p>
            <a:pPr algn="ctr">
              <a:lnSpc>
                <a:spcPct val="90000"/>
              </a:lnSpc>
              <a:spcBef>
                <a:spcPct val="30000"/>
              </a:spcBef>
            </a:pPr>
            <a:r>
              <a:rPr lang="en-US" sz="800"/>
              <a:t>Software to run hardware</a:t>
            </a:r>
          </a:p>
        </p:txBody>
      </p:sp>
      <p:sp>
        <p:nvSpPr>
          <p:cNvPr id="39" name="Rectangle 15378"/>
          <p:cNvSpPr>
            <a:spLocks noChangeArrowheads="1"/>
          </p:cNvSpPr>
          <p:nvPr/>
        </p:nvSpPr>
        <p:spPr bwMode="auto">
          <a:xfrm>
            <a:off x="1250950" y="4637088"/>
            <a:ext cx="1195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Windows Server</a:t>
            </a:r>
          </a:p>
        </p:txBody>
      </p:sp>
      <p:sp>
        <p:nvSpPr>
          <p:cNvPr id="40" name="Rectangle 18461"/>
          <p:cNvSpPr>
            <a:spLocks noChangeArrowheads="1"/>
          </p:cNvSpPr>
          <p:nvPr/>
        </p:nvSpPr>
        <p:spPr bwMode="auto">
          <a:xfrm>
            <a:off x="1311275" y="2084388"/>
            <a:ext cx="10731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a:t>Windows Rights </a:t>
            </a:r>
            <a:r>
              <a:rPr lang="en-US" sz="1000" dirty="0" err="1"/>
              <a:t>Mgmt</a:t>
            </a:r>
            <a:r>
              <a:rPr lang="en-US" sz="1000" dirty="0"/>
              <a:t> Services CAL</a:t>
            </a:r>
            <a:endParaRPr lang="en-US" sz="1000" b="0" dirty="0"/>
          </a:p>
        </p:txBody>
      </p:sp>
      <p:sp>
        <p:nvSpPr>
          <p:cNvPr id="42" name="Rectangle 18465"/>
          <p:cNvSpPr>
            <a:spLocks noChangeArrowheads="1"/>
          </p:cNvSpPr>
          <p:nvPr/>
        </p:nvSpPr>
        <p:spPr bwMode="auto">
          <a:xfrm>
            <a:off x="1250950" y="3151188"/>
            <a:ext cx="11953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a:t>Windows Server CAL</a:t>
            </a:r>
            <a:endParaRPr lang="en-US" sz="1000" b="0"/>
          </a:p>
          <a:p>
            <a:pPr algn="ctr">
              <a:lnSpc>
                <a:spcPct val="90000"/>
              </a:lnSpc>
              <a:spcBef>
                <a:spcPct val="30000"/>
              </a:spcBef>
            </a:pPr>
            <a:r>
              <a:rPr lang="en-US" sz="800"/>
              <a:t>(Workload, File and  Print, WSS, AD)</a:t>
            </a:r>
            <a:endParaRPr lang="en-US" sz="800" b="0"/>
          </a:p>
        </p:txBody>
      </p:sp>
      <p:sp>
        <p:nvSpPr>
          <p:cNvPr id="43" name="Rectangle 18466"/>
          <p:cNvSpPr>
            <a:spLocks noChangeArrowheads="1"/>
          </p:cNvSpPr>
          <p:nvPr/>
        </p:nvSpPr>
        <p:spPr bwMode="auto">
          <a:xfrm>
            <a:off x="2646363" y="3218449"/>
            <a:ext cx="92710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smtClean="0"/>
              <a:t>SCCM</a:t>
            </a:r>
            <a:endParaRPr lang="en-US" sz="1400" b="0" dirty="0"/>
          </a:p>
          <a:p>
            <a:pPr algn="ctr">
              <a:lnSpc>
                <a:spcPct val="90000"/>
              </a:lnSpc>
              <a:spcBef>
                <a:spcPct val="30000"/>
              </a:spcBef>
            </a:pPr>
            <a:r>
              <a:rPr lang="en-US" sz="800" dirty="0"/>
              <a:t>(Monitoring and Updates)</a:t>
            </a:r>
          </a:p>
        </p:txBody>
      </p:sp>
      <p:sp>
        <p:nvSpPr>
          <p:cNvPr id="45" name="Rectangle 18468"/>
          <p:cNvSpPr>
            <a:spLocks noChangeArrowheads="1"/>
          </p:cNvSpPr>
          <p:nvPr/>
        </p:nvSpPr>
        <p:spPr bwMode="auto">
          <a:xfrm>
            <a:off x="152400" y="1355647"/>
            <a:ext cx="8607425"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lgDashDotDot"/>
                <a:miter lim="800000"/>
                <a:headEnd/>
                <a:tailEnd/>
              </a14:hiddenLine>
            </a:ext>
          </a:extLst>
        </p:spPr>
        <p:txBody>
          <a:bodyPr wrap="square" lIns="0" rIns="0" anchor="ctr">
            <a:spAutoFit/>
          </a:bodyPr>
          <a:lstStyle/>
          <a:p>
            <a:pPr algn="ctr">
              <a:lnSpc>
                <a:spcPct val="90000"/>
              </a:lnSpc>
              <a:spcBef>
                <a:spcPct val="30000"/>
              </a:spcBef>
            </a:pPr>
            <a:r>
              <a:rPr lang="en-US" sz="1100" b="1" dirty="0"/>
              <a:t>Forefront Security Suite:  Client Security, Exchange Security, Online Protection for Exchange , SharePoint Security, Office Communication Server Security, Threat </a:t>
            </a:r>
            <a:r>
              <a:rPr lang="en-US" sz="1100" b="1"/>
              <a:t>Management </a:t>
            </a:r>
            <a:r>
              <a:rPr lang="en-US" sz="1100" b="1" smtClean="0"/>
              <a:t>Gateway, </a:t>
            </a:r>
            <a:r>
              <a:rPr lang="en-US" sz="1100" b="1" dirty="0"/>
              <a:t>Unified Access Gateway </a:t>
            </a:r>
            <a:endParaRPr lang="en-US" sz="1000" b="1" dirty="0"/>
          </a:p>
        </p:txBody>
      </p:sp>
      <p:sp>
        <p:nvSpPr>
          <p:cNvPr id="46" name="Rectangle 18469"/>
          <p:cNvSpPr>
            <a:spLocks noChangeArrowheads="1"/>
          </p:cNvSpPr>
          <p:nvPr/>
        </p:nvSpPr>
        <p:spPr bwMode="auto">
          <a:xfrm>
            <a:off x="4508500" y="5511800"/>
            <a:ext cx="15732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lstStyle/>
          <a:p>
            <a:pPr algn="ctr">
              <a:lnSpc>
                <a:spcPct val="90000"/>
              </a:lnSpc>
              <a:spcBef>
                <a:spcPct val="30000"/>
              </a:spcBef>
            </a:pPr>
            <a:r>
              <a:rPr lang="en-US" sz="800"/>
              <a:t>Core CAL Suite component</a:t>
            </a:r>
            <a:endParaRPr lang="en-US" sz="1400" b="0"/>
          </a:p>
        </p:txBody>
      </p:sp>
      <p:pic>
        <p:nvPicPr>
          <p:cNvPr id="47" name="Picture 41" descr="6-00325-s13-blue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300" y="1722438"/>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8442"/>
          <p:cNvSpPr>
            <a:spLocks noChangeArrowheads="1"/>
          </p:cNvSpPr>
          <p:nvPr/>
        </p:nvSpPr>
        <p:spPr bwMode="auto">
          <a:xfrm>
            <a:off x="2555875" y="2043113"/>
            <a:ext cx="10826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a:t>System Center Client Suite</a:t>
            </a:r>
          </a:p>
          <a:p>
            <a:pPr algn="ctr">
              <a:lnSpc>
                <a:spcPct val="90000"/>
              </a:lnSpc>
              <a:spcBef>
                <a:spcPct val="30000"/>
              </a:spcBef>
            </a:pPr>
            <a:r>
              <a:rPr lang="en-US" sz="1000" dirty="0"/>
              <a:t>DPM, Service Manager</a:t>
            </a:r>
            <a:endParaRPr lang="en-US" sz="800" dirty="0"/>
          </a:p>
        </p:txBody>
      </p:sp>
      <p:pic>
        <p:nvPicPr>
          <p:cNvPr id="49" name="Picture 52" descr="6-00325-s13-orange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732" y="4130674"/>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5366"/>
          <p:cNvSpPr>
            <a:spLocks noChangeArrowheads="1"/>
          </p:cNvSpPr>
          <p:nvPr/>
        </p:nvSpPr>
        <p:spPr bwMode="auto">
          <a:xfrm>
            <a:off x="5200745" y="4497471"/>
            <a:ext cx="11953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smtClean="0"/>
              <a:t>External Connectors/ MOSSFIS</a:t>
            </a:r>
            <a:endParaRPr lang="en-US" sz="1000" dirty="0"/>
          </a:p>
        </p:txBody>
      </p:sp>
      <p:pic>
        <p:nvPicPr>
          <p:cNvPr id="51" name="Picture 52" descr="6-00325-s13-orange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132" y="4130675"/>
            <a:ext cx="1393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15366"/>
          <p:cNvSpPr>
            <a:spLocks noChangeArrowheads="1"/>
          </p:cNvSpPr>
          <p:nvPr/>
        </p:nvSpPr>
        <p:spPr bwMode="auto">
          <a:xfrm>
            <a:off x="6496145" y="4566721"/>
            <a:ext cx="1195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rIns="0" anchor="ctr">
            <a:spAutoFit/>
          </a:bodyPr>
          <a:lstStyle/>
          <a:p>
            <a:pPr algn="ctr">
              <a:lnSpc>
                <a:spcPct val="90000"/>
              </a:lnSpc>
              <a:spcBef>
                <a:spcPct val="30000"/>
              </a:spcBef>
            </a:pPr>
            <a:r>
              <a:rPr lang="en-US" sz="1000" dirty="0" err="1" smtClean="0"/>
              <a:t>Config</a:t>
            </a:r>
            <a:r>
              <a:rPr lang="en-US" sz="1000" dirty="0" smtClean="0"/>
              <a:t> Man Server ML </a:t>
            </a:r>
            <a:r>
              <a:rPr lang="en-US" sz="1000" dirty="0" err="1" smtClean="0"/>
              <a:t>Std</a:t>
            </a:r>
            <a:r>
              <a:rPr lang="en-US" sz="1000" dirty="0" smtClean="0"/>
              <a:t>/</a:t>
            </a:r>
            <a:r>
              <a:rPr lang="en-US" sz="1000" dirty="0" err="1" smtClean="0"/>
              <a:t>Ent</a:t>
            </a:r>
            <a:r>
              <a:rPr lang="en-US" sz="1000" dirty="0" smtClean="0"/>
              <a:t>.</a:t>
            </a:r>
            <a:endParaRPr lang="en-US" sz="1000" dirty="0"/>
          </a:p>
        </p:txBody>
      </p:sp>
    </p:spTree>
    <p:extLst>
      <p:ext uri="{BB962C8B-B14F-4D97-AF65-F5344CB8AC3E}">
        <p14:creationId xmlns:p14="http://schemas.microsoft.com/office/powerpoint/2010/main" val="2923985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31"/>
          <p:cNvSpPr txBox="1">
            <a:spLocks/>
          </p:cNvSpPr>
          <p:nvPr/>
        </p:nvSpPr>
        <p:spPr>
          <a:xfrm>
            <a:off x="3200400" y="228600"/>
            <a:ext cx="5925538"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sym typeface="Wingdings" pitchFamily="2" charset="2"/>
              </a:rPr>
              <a:t>SharePoint Search</a:t>
            </a:r>
            <a:endParaRPr lang="en-US" sz="18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3278"/>
            <a:ext cx="2971800" cy="442522"/>
          </a:xfrm>
          <a:prstGeom prst="rect">
            <a:avLst/>
          </a:prstGeom>
        </p:spPr>
      </p:pic>
      <p:sp>
        <p:nvSpPr>
          <p:cNvPr id="11" name="Rectangle 10"/>
          <p:cNvSpPr/>
          <p:nvPr/>
        </p:nvSpPr>
        <p:spPr>
          <a:xfrm>
            <a:off x="6167416" y="2519150"/>
            <a:ext cx="2931380" cy="3477875"/>
          </a:xfrm>
          <a:prstGeom prst="rect">
            <a:avLst/>
          </a:prstGeom>
        </p:spPr>
        <p:txBody>
          <a:bodyPr wrap="square">
            <a:spAutoFit/>
          </a:bodyPr>
          <a:lstStyle/>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Standard &amp; FAST Search</a:t>
            </a: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Relevance Enhanced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by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User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T</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agging &amp; Rating</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Navigators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with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Exact Counts</a:t>
            </a:r>
          </a:p>
          <a:p>
            <a:pPr marL="285750" indent="-285750">
              <a:buFont typeface="Arial" pitchFamily="34" charset="0"/>
              <a:buChar char="•"/>
            </a:pP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Recent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Content</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Document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P</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reviews and Thumbnails</a:t>
            </a: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People Search with Phonetic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N</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ame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L</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ookup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and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Wildcards</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p:txBody>
      </p:sp>
      <p:sp>
        <p:nvSpPr>
          <p:cNvPr id="12" name="Rounded Rectangle 11"/>
          <p:cNvSpPr/>
          <p:nvPr/>
        </p:nvSpPr>
        <p:spPr>
          <a:xfrm>
            <a:off x="48819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latin typeface="Calibri" pitchFamily="34" charset="0"/>
                <a:cs typeface="Calibri" pitchFamily="34" charset="0"/>
              </a:rPr>
              <a:t>Better Answers, Faster</a:t>
            </a:r>
            <a:endParaRPr lang="en-US" b="1" i="1" dirty="0">
              <a:effectLst>
                <a:outerShdw blurRad="38100" dist="38100" dir="2700000" algn="tl">
                  <a:srgbClr val="000000">
                    <a:alpha val="43137"/>
                  </a:srgbClr>
                </a:outerShdw>
              </a:effectLst>
              <a:latin typeface="Calibri" pitchFamily="34" charset="0"/>
              <a:cs typeface="Calibri" pitchFamily="34" charset="0"/>
            </a:endParaRPr>
          </a:p>
        </p:txBody>
      </p:sp>
      <p:sp>
        <p:nvSpPr>
          <p:cNvPr id="13" name="Rounded Rectangle 12"/>
          <p:cNvSpPr/>
          <p:nvPr/>
        </p:nvSpPr>
        <p:spPr>
          <a:xfrm>
            <a:off x="344094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latin typeface="Calibri" pitchFamily="34" charset="0"/>
                <a:cs typeface="Calibri" pitchFamily="34" charset="0"/>
              </a:rPr>
              <a:t>Knowledge Amplification</a:t>
            </a:r>
            <a:endParaRPr lang="en-US" b="1" i="1" dirty="0">
              <a:effectLst>
                <a:outerShdw blurRad="38100" dist="38100" dir="2700000" algn="tl">
                  <a:srgbClr val="000000">
                    <a:alpha val="43137"/>
                  </a:srgbClr>
                </a:outerShdw>
              </a:effectLst>
              <a:latin typeface="Calibri" pitchFamily="34" charset="0"/>
              <a:cs typeface="Calibri" pitchFamily="34" charset="0"/>
            </a:endParaRPr>
          </a:p>
        </p:txBody>
      </p:sp>
      <p:sp>
        <p:nvSpPr>
          <p:cNvPr id="18" name="Rounded Rectangle 17"/>
          <p:cNvSpPr/>
          <p:nvPr/>
        </p:nvSpPr>
        <p:spPr>
          <a:xfrm>
            <a:off x="6342024"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latin typeface="Calibri" pitchFamily="34" charset="0"/>
                <a:cs typeface="Calibri" pitchFamily="34" charset="0"/>
              </a:rPr>
              <a:t>Enterprise Deployment</a:t>
            </a:r>
            <a:endParaRPr lang="en-US" b="1" i="1" dirty="0">
              <a:effectLst>
                <a:outerShdw blurRad="38100" dist="38100" dir="2700000" algn="tl">
                  <a:srgbClr val="000000">
                    <a:alpha val="43137"/>
                  </a:srgbClr>
                </a:outerShdw>
              </a:effectLst>
              <a:latin typeface="Calibri" pitchFamily="34" charset="0"/>
              <a:cs typeface="Calibri" pitchFamily="34" charset="0"/>
            </a:endParaRPr>
          </a:p>
        </p:txBody>
      </p:sp>
      <p:pic>
        <p:nvPicPr>
          <p:cNvPr id="4098"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52" y="2218116"/>
            <a:ext cx="5822804" cy="4536148"/>
          </a:xfrm>
          <a:prstGeom prst="rect">
            <a:avLst/>
          </a:prstGeom>
          <a:effectLst>
            <a:outerShdw blurRad="63500"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PT-Server3\Root\10-19 Sharepoint Conf on SERVER\PPT\Teper\new screenshots\mysite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8729"/>
          <a:stretch/>
        </p:blipFill>
        <p:spPr bwMode="auto">
          <a:xfrm>
            <a:off x="260428" y="1955188"/>
            <a:ext cx="5829998" cy="563425"/>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7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28" y="1960136"/>
            <a:ext cx="5859998" cy="4036889"/>
          </a:xfrm>
          <a:prstGeom prst="rect">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31"/>
          <p:cNvSpPr txBox="1">
            <a:spLocks/>
          </p:cNvSpPr>
          <p:nvPr/>
        </p:nvSpPr>
        <p:spPr>
          <a:xfrm>
            <a:off x="3200400" y="228600"/>
            <a:ext cx="5925538"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sym typeface="Wingdings" pitchFamily="2" charset="2"/>
              </a:rPr>
              <a:t>SharePoint Insights</a:t>
            </a:r>
            <a:endParaRPr lang="en-US" sz="1800"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43278"/>
            <a:ext cx="2971800" cy="442522"/>
          </a:xfrm>
          <a:prstGeom prst="rect">
            <a:avLst/>
          </a:prstGeom>
        </p:spPr>
      </p:pic>
      <p:sp>
        <p:nvSpPr>
          <p:cNvPr id="11" name="Rectangle 10"/>
          <p:cNvSpPr/>
          <p:nvPr/>
        </p:nvSpPr>
        <p:spPr>
          <a:xfrm>
            <a:off x="6167416" y="2519150"/>
            <a:ext cx="2931380" cy="3785652"/>
          </a:xfrm>
          <a:prstGeom prst="rect">
            <a:avLst/>
          </a:prstGeom>
        </p:spPr>
        <p:txBody>
          <a:bodyPr wrap="square">
            <a:spAutoFit/>
          </a:bodyPr>
          <a:lstStyle/>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Dashboards and Heat Maps</a:t>
            </a: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Interactive PivotTables</a:t>
            </a: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Visual Scorecards with Detailed </a:t>
            </a:r>
            <a:r>
              <a:rPr lang="en-US" altLang="zh-CN" sz="2000" dirty="0" err="1"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KPIs</a:t>
            </a:r>
            <a:endPar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a:p>
            <a:pPr marL="28575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Excel Services, Visio Services</a:t>
            </a:r>
          </a:p>
          <a:p>
            <a:pPr marL="285750" lvl="0" indent="-285750">
              <a:buFont typeface="Arial" pitchFamily="34" charset="0"/>
              <a:buChar char="•"/>
            </a:pP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Real-time Visual Data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with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Connectivity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to any </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Data </a:t>
            </a:r>
            <a:r>
              <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S</a:t>
            </a:r>
            <a:r>
              <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rPr>
              <a:t>ource</a:t>
            </a:r>
            <a:endPar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a:p>
            <a:pPr marL="285750" indent="-285750">
              <a:buFont typeface="Arial" pitchFamily="34" charset="0"/>
              <a:buChar char="•"/>
            </a:pPr>
            <a:endParaRPr lang="en-US" altLang="zh-CN" sz="2000" dirty="0" smtClean="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a:p>
            <a:pPr marL="285750" indent="-285750">
              <a:buFont typeface="Arial" pitchFamily="34" charset="0"/>
              <a:buChar char="•"/>
            </a:pPr>
            <a:endParaRPr lang="en-US" altLang="zh-CN" sz="2000" dirty="0">
              <a:gradFill>
                <a:gsLst>
                  <a:gs pos="50000">
                    <a:schemeClr val="bg1"/>
                  </a:gs>
                  <a:gs pos="100000">
                    <a:schemeClr val="bg1"/>
                  </a:gs>
                </a:gsLst>
                <a:lin ang="5400000" scaled="0"/>
              </a:gradFill>
              <a:effectLst>
                <a:outerShdw sx="1000" sy="1000" algn="tl">
                  <a:srgbClr val="000000"/>
                </a:outerShdw>
              </a:effectLst>
              <a:latin typeface="Calibri" pitchFamily="34" charset="0"/>
              <a:cs typeface="Calibri" pitchFamily="34" charset="0"/>
            </a:endParaRPr>
          </a:p>
        </p:txBody>
      </p:sp>
      <p:sp>
        <p:nvSpPr>
          <p:cNvPr id="12" name="Rounded Rectangle 11"/>
          <p:cNvSpPr/>
          <p:nvPr/>
        </p:nvSpPr>
        <p:spPr>
          <a:xfrm>
            <a:off x="48819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Data Interaction</a:t>
            </a:r>
            <a:endParaRPr lang="en-US" b="1" i="1" dirty="0">
              <a:effectLst>
                <a:outerShdw blurRad="38100" dist="38100" dir="2700000" algn="tl">
                  <a:srgbClr val="000000">
                    <a:alpha val="43137"/>
                  </a:srgbClr>
                </a:outerShdw>
              </a:effectLst>
            </a:endParaRPr>
          </a:p>
        </p:txBody>
      </p:sp>
      <p:sp>
        <p:nvSpPr>
          <p:cNvPr id="13" name="Rounded Rectangle 12"/>
          <p:cNvSpPr/>
          <p:nvPr/>
        </p:nvSpPr>
        <p:spPr>
          <a:xfrm>
            <a:off x="3440946"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Decision Making</a:t>
            </a:r>
            <a:endParaRPr lang="en-US" b="1" i="1" dirty="0">
              <a:effectLst>
                <a:outerShdw blurRad="38100" dist="38100" dir="2700000" algn="tl">
                  <a:srgbClr val="000000">
                    <a:alpha val="43137"/>
                  </a:srgbClr>
                </a:outerShdw>
              </a:effectLst>
            </a:endParaRPr>
          </a:p>
        </p:txBody>
      </p:sp>
      <p:sp>
        <p:nvSpPr>
          <p:cNvPr id="18" name="Rounded Rectangle 17"/>
          <p:cNvSpPr/>
          <p:nvPr/>
        </p:nvSpPr>
        <p:spPr>
          <a:xfrm>
            <a:off x="6342024" y="1151778"/>
            <a:ext cx="2302052" cy="6011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Organizational Effectiveness</a:t>
            </a:r>
            <a:endParaRPr lang="en-US" b="1" i="1" dirty="0">
              <a:effectLst>
                <a:outerShdw blurRad="38100" dist="38100" dir="2700000" algn="tl">
                  <a:srgbClr val="000000">
                    <a:alpha val="43137"/>
                  </a:srgbClr>
                </a:outerShdw>
              </a:effectLst>
            </a:endParaRPr>
          </a:p>
        </p:txBody>
      </p:sp>
      <p:pic>
        <p:nvPicPr>
          <p:cNvPr id="20" name="Picture 2" descr="\\PPT-Server3\Root\10-19 Sharepoint Conf on SERVER\PPT\Teper\new screenshots\mysite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8729"/>
          <a:stretch/>
        </p:blipFill>
        <p:spPr bwMode="auto">
          <a:xfrm>
            <a:off x="260428" y="1955188"/>
            <a:ext cx="5829998" cy="563425"/>
          </a:xfrm>
          <a:prstGeom prst="rect">
            <a:avLst/>
          </a:prstGeom>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738" y="4954752"/>
            <a:ext cx="1021593" cy="1509100"/>
          </a:xfrm>
          <a:prstGeom prst="rect">
            <a:avLst/>
          </a:prstGeom>
          <a:ln>
            <a:noFill/>
          </a:ln>
          <a:effectLst>
            <a:outerShdw blurRad="292100" dist="139700" dir="2700000" algn="tl" rotWithShape="0">
              <a:srgbClr val="333333">
                <a:alpha val="65000"/>
              </a:srgbClr>
            </a:outerShdw>
          </a:effectLst>
          <a:extLst/>
        </p:spPr>
      </p:pic>
      <p:pic>
        <p:nvPicPr>
          <p:cNvPr id="23" name="Picture 2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28600" y="1981200"/>
            <a:ext cx="5878286" cy="4572000"/>
          </a:xfrm>
          <a:prstGeom prst="rect">
            <a:avLst/>
          </a:prstGeom>
          <a:noFill/>
          <a:ln w="9525">
            <a:noFill/>
            <a:miter lim="800000"/>
            <a:headEnd/>
            <a:tailEnd/>
          </a:ln>
          <a:effectLst>
            <a:outerShdw blurRad="76200" dist="63500" dir="2700000" algn="ctr" rotWithShape="0">
              <a:srgbClr val="000000">
                <a:alpha val="40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0106" y="6251969"/>
            <a:ext cx="2286000" cy="423765"/>
          </a:xfrm>
          <a:prstGeom prst="rect">
            <a:avLst/>
          </a:prstGeom>
        </p:spPr>
      </p:pic>
    </p:spTree>
    <p:extLst>
      <p:ext uri="{BB962C8B-B14F-4D97-AF65-F5344CB8AC3E}">
        <p14:creationId xmlns:p14="http://schemas.microsoft.com/office/powerpoint/2010/main" val="127026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pic>
        <p:nvPicPr>
          <p:cNvPr id="2049" name="Picture 1"/>
          <p:cNvPicPr>
            <a:picLocks noChangeAspect="1" noChangeArrowheads="1"/>
          </p:cNvPicPr>
          <p:nvPr/>
        </p:nvPicPr>
        <p:blipFill>
          <a:blip r:embed="rId3" cstate="print"/>
          <a:srcRect/>
          <a:stretch>
            <a:fillRect/>
          </a:stretch>
        </p:blipFill>
        <p:spPr bwMode="auto">
          <a:xfrm>
            <a:off x="14061371" y="7315200"/>
            <a:ext cx="8584260" cy="6877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5" cstate="print"/>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6"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6"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7" cstate="screen"/>
          <a:stretch>
            <a:fillRect/>
          </a:stretch>
        </p:blipFill>
        <p:spPr bwMode="invGray">
          <a:xfrm>
            <a:off x="-6232164" y="-4076700"/>
            <a:ext cx="1429122" cy="1186845"/>
          </a:xfrm>
          <a:prstGeom prst="rect">
            <a:avLst/>
          </a:prstGeom>
        </p:spPr>
      </p:pic>
      <p:sp>
        <p:nvSpPr>
          <p:cNvPr id="55" name="Title 54"/>
          <p:cNvSpPr>
            <a:spLocks noGrp="1"/>
          </p:cNvSpPr>
          <p:nvPr>
            <p:ph type="title"/>
          </p:nvPr>
        </p:nvSpPr>
        <p:spPr>
          <a:xfrm>
            <a:off x="-152400" y="-838200"/>
            <a:ext cx="9601200" cy="664797"/>
          </a:xfrm>
        </p:spPr>
        <p:txBody>
          <a:bodyPr>
            <a:normAutofit/>
          </a:bodyPr>
          <a:lstStyle/>
          <a:p>
            <a:r>
              <a:rPr lang="en-US" dirty="0" err="1" smtClean="0"/>
              <a:t>ConfigMan</a:t>
            </a:r>
            <a:endParaRPr lang="en-US" dirty="0"/>
          </a:p>
        </p:txBody>
      </p:sp>
      <p:grpSp>
        <p:nvGrpSpPr>
          <p:cNvPr id="5" name="Group 4"/>
          <p:cNvGrpSpPr/>
          <p:nvPr/>
        </p:nvGrpSpPr>
        <p:grpSpPr>
          <a:xfrm>
            <a:off x="228600" y="1166751"/>
            <a:ext cx="4800600" cy="3600450"/>
            <a:chOff x="4267200" y="2209800"/>
            <a:chExt cx="6400800" cy="4800600"/>
          </a:xfrm>
        </p:grpSpPr>
        <p:sp>
          <p:nvSpPr>
            <p:cNvPr id="60" name="Rectangle 59"/>
            <p:cNvSpPr/>
            <p:nvPr/>
          </p:nvSpPr>
          <p:spPr>
            <a:xfrm>
              <a:off x="4267200" y="2209800"/>
              <a:ext cx="6400800" cy="4800600"/>
            </a:xfrm>
            <a:prstGeom prst="rect">
              <a:avLst/>
            </a:prstGeom>
            <a:solidFill>
              <a:schemeClr val="bg1">
                <a:alpha val="20000"/>
              </a:schemeClr>
            </a:solidFill>
            <a:ln w="0">
              <a:solidFill>
                <a:schemeClr val="bg1">
                  <a:alpha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2362200"/>
              <a:ext cx="6086475" cy="4414723"/>
            </a:xfrm>
            <a:prstGeom prst="rect">
              <a:avLst/>
            </a:prstGeom>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201950"/>
            <a:ext cx="2971800" cy="636250"/>
          </a:xfrm>
          <a:prstGeom prst="rect">
            <a:avLst/>
          </a:prstGeom>
        </p:spPr>
      </p:pic>
      <p:sp>
        <p:nvSpPr>
          <p:cNvPr id="3" name="Rectangle 2"/>
          <p:cNvSpPr/>
          <p:nvPr/>
        </p:nvSpPr>
        <p:spPr>
          <a:xfrm>
            <a:off x="5105400" y="1166751"/>
            <a:ext cx="3962400" cy="4431983"/>
          </a:xfrm>
          <a:prstGeom prst="rect">
            <a:avLst/>
          </a:prstGeom>
        </p:spPr>
        <p:txBody>
          <a:bodyPr wrap="square">
            <a:spAutoFit/>
          </a:bodyPr>
          <a:lstStyle/>
          <a:p>
            <a:pPr marL="331470" indent="-274320">
              <a:buClr>
                <a:schemeClr val="bg1"/>
              </a:buClr>
              <a:buSzPct val="95000"/>
              <a:buFont typeface="Wingdings 2"/>
              <a:buChar char=""/>
              <a:defRPr/>
            </a:pPr>
            <a:r>
              <a:rPr lang="en-US" sz="2200" dirty="0">
                <a:solidFill>
                  <a:schemeClr val="bg1"/>
                </a:solidFill>
                <a:latin typeface="Calibri" pitchFamily="34" charset="0"/>
              </a:rPr>
              <a:t>Zero-Touch </a:t>
            </a:r>
            <a:r>
              <a:rPr lang="en-US" sz="2200" dirty="0" smtClean="0">
                <a:solidFill>
                  <a:schemeClr val="bg1"/>
                </a:solidFill>
                <a:latin typeface="Calibri" pitchFamily="34" charset="0"/>
              </a:rPr>
              <a:t>OS Deployment</a:t>
            </a:r>
          </a:p>
          <a:p>
            <a:pPr marL="788670" lvl="1" indent="-274320">
              <a:buClr>
                <a:schemeClr val="bg1"/>
              </a:buClr>
              <a:buSzPct val="95000"/>
              <a:buFont typeface="Wingdings 2"/>
              <a:buChar char=""/>
              <a:defRPr/>
            </a:pPr>
            <a:r>
              <a:rPr lang="en-US" dirty="0" smtClean="0">
                <a:solidFill>
                  <a:schemeClr val="bg1">
                    <a:lumMod val="95000"/>
                  </a:schemeClr>
                </a:solidFill>
                <a:latin typeface="Calibri" pitchFamily="34" charset="0"/>
              </a:rPr>
              <a:t>Bare-metal and Upgrades</a:t>
            </a:r>
            <a:endParaRPr lang="en-US" dirty="0">
              <a:solidFill>
                <a:schemeClr val="bg1">
                  <a:lumMod val="95000"/>
                </a:schemeClr>
              </a:solidFill>
              <a:latin typeface="Calibri" pitchFamily="34" charset="0"/>
            </a:endParaRPr>
          </a:p>
          <a:p>
            <a:pPr marL="331470" indent="-274320">
              <a:buClr>
                <a:schemeClr val="bg1"/>
              </a:buClr>
              <a:buSzPct val="95000"/>
              <a:buFont typeface="Wingdings 2"/>
              <a:buChar char=""/>
              <a:defRPr/>
            </a:pPr>
            <a:r>
              <a:rPr lang="en-US" sz="2200" dirty="0" smtClean="0">
                <a:solidFill>
                  <a:schemeClr val="bg1"/>
                </a:solidFill>
                <a:latin typeface="Calibri" pitchFamily="34" charset="0"/>
              </a:rPr>
              <a:t>Application Deployment</a:t>
            </a:r>
          </a:p>
          <a:p>
            <a:pPr marL="788670" lvl="1" indent="-274320">
              <a:buClr>
                <a:schemeClr val="bg1"/>
              </a:buClr>
              <a:buSzPct val="95000"/>
              <a:buFont typeface="Wingdings 2"/>
              <a:buChar char=""/>
              <a:defRPr/>
            </a:pPr>
            <a:r>
              <a:rPr lang="en-US" dirty="0" smtClean="0">
                <a:solidFill>
                  <a:schemeClr val="bg1">
                    <a:lumMod val="95000"/>
                  </a:schemeClr>
                </a:solidFill>
                <a:latin typeface="Calibri" pitchFamily="34" charset="0"/>
              </a:rPr>
              <a:t>Physical and Virtual</a:t>
            </a:r>
          </a:p>
          <a:p>
            <a:pPr marL="331470" indent="-274320">
              <a:buClr>
                <a:schemeClr val="bg1"/>
              </a:buClr>
              <a:buSzPct val="95000"/>
              <a:buFont typeface="Wingdings 2"/>
              <a:buChar char=""/>
              <a:defRPr/>
            </a:pPr>
            <a:r>
              <a:rPr lang="en-US" sz="2200" dirty="0" smtClean="0">
                <a:solidFill>
                  <a:schemeClr val="bg1"/>
                </a:solidFill>
                <a:latin typeface="Calibri" pitchFamily="34" charset="0"/>
              </a:rPr>
              <a:t>Application and OS Updating</a:t>
            </a:r>
          </a:p>
          <a:p>
            <a:pPr marL="331470" indent="-274320">
              <a:buClr>
                <a:schemeClr val="bg1"/>
              </a:buClr>
              <a:buSzPct val="95000"/>
              <a:buFont typeface="Wingdings 2"/>
              <a:buChar char=""/>
              <a:defRPr/>
            </a:pPr>
            <a:r>
              <a:rPr lang="en-US" sz="2200" dirty="0" smtClean="0">
                <a:solidFill>
                  <a:schemeClr val="bg1"/>
                </a:solidFill>
                <a:latin typeface="Calibri" pitchFamily="34" charset="0"/>
              </a:rPr>
              <a:t>Advanced </a:t>
            </a:r>
            <a:r>
              <a:rPr lang="en-US" sz="2200" dirty="0">
                <a:solidFill>
                  <a:schemeClr val="bg1"/>
                </a:solidFill>
                <a:latin typeface="Calibri" pitchFamily="34" charset="0"/>
              </a:rPr>
              <a:t>Remote </a:t>
            </a:r>
            <a:r>
              <a:rPr lang="en-US" sz="2200" dirty="0" smtClean="0">
                <a:solidFill>
                  <a:schemeClr val="bg1"/>
                </a:solidFill>
                <a:latin typeface="Calibri" pitchFamily="34" charset="0"/>
              </a:rPr>
              <a:t>Control</a:t>
            </a:r>
            <a:endParaRPr lang="en-US" sz="2200" dirty="0">
              <a:solidFill>
                <a:schemeClr val="bg1"/>
              </a:solidFill>
              <a:latin typeface="Calibri" pitchFamily="34" charset="0"/>
            </a:endParaRPr>
          </a:p>
          <a:p>
            <a:pPr marL="331470" indent="-274320">
              <a:buClr>
                <a:schemeClr val="bg1"/>
              </a:buClr>
              <a:buSzPct val="95000"/>
              <a:buFont typeface="Wingdings 2"/>
              <a:buChar char=""/>
              <a:defRPr/>
            </a:pPr>
            <a:r>
              <a:rPr lang="en-US" sz="2200" dirty="0" smtClean="0">
                <a:solidFill>
                  <a:schemeClr val="bg1"/>
                </a:solidFill>
                <a:latin typeface="Calibri" pitchFamily="34" charset="0"/>
              </a:rPr>
              <a:t>Desired </a:t>
            </a:r>
            <a:r>
              <a:rPr lang="en-US" sz="2200" dirty="0">
                <a:solidFill>
                  <a:schemeClr val="bg1"/>
                </a:solidFill>
                <a:latin typeface="Calibri" pitchFamily="34" charset="0"/>
              </a:rPr>
              <a:t>Configuration </a:t>
            </a:r>
            <a:r>
              <a:rPr lang="en-US" sz="2200" dirty="0" smtClean="0">
                <a:solidFill>
                  <a:schemeClr val="bg1"/>
                </a:solidFill>
                <a:latin typeface="Calibri" pitchFamily="34" charset="0"/>
              </a:rPr>
              <a:t>Management</a:t>
            </a:r>
            <a:endParaRPr lang="en-US" sz="2200" dirty="0">
              <a:solidFill>
                <a:schemeClr val="bg1"/>
              </a:solidFill>
              <a:latin typeface="Calibri" pitchFamily="34" charset="0"/>
            </a:endParaRPr>
          </a:p>
          <a:p>
            <a:pPr marL="331470" indent="-274320">
              <a:buClr>
                <a:schemeClr val="bg1"/>
              </a:buClr>
              <a:buSzPct val="95000"/>
              <a:buFont typeface="Wingdings 2"/>
              <a:buChar char=""/>
              <a:defRPr/>
            </a:pPr>
            <a:r>
              <a:rPr lang="en-US" sz="2200" dirty="0">
                <a:solidFill>
                  <a:schemeClr val="bg1"/>
                </a:solidFill>
                <a:latin typeface="Calibri" pitchFamily="34" charset="0"/>
              </a:rPr>
              <a:t>Asset Intelligence and Software </a:t>
            </a:r>
            <a:r>
              <a:rPr lang="en-US" sz="2200" dirty="0" smtClean="0">
                <a:solidFill>
                  <a:schemeClr val="bg1"/>
                </a:solidFill>
                <a:latin typeface="Calibri" pitchFamily="34" charset="0"/>
              </a:rPr>
              <a:t>Metering</a:t>
            </a:r>
            <a:endParaRPr lang="en-US" sz="2200" dirty="0">
              <a:solidFill>
                <a:schemeClr val="bg1"/>
              </a:solidFill>
              <a:latin typeface="Calibri" pitchFamily="34" charset="0"/>
            </a:endParaRPr>
          </a:p>
          <a:p>
            <a:pPr marL="331470" indent="-274320">
              <a:buClr>
                <a:schemeClr val="bg1"/>
              </a:buClr>
              <a:buSzPct val="95000"/>
              <a:buFont typeface="Wingdings 2"/>
              <a:buChar char=""/>
              <a:defRPr/>
            </a:pPr>
            <a:r>
              <a:rPr lang="en-US" sz="2200" dirty="0" smtClean="0">
                <a:solidFill>
                  <a:schemeClr val="bg1"/>
                </a:solidFill>
                <a:latin typeface="Calibri" pitchFamily="34" charset="0"/>
              </a:rPr>
              <a:t>Power </a:t>
            </a:r>
            <a:r>
              <a:rPr lang="en-US" sz="2200" dirty="0">
                <a:solidFill>
                  <a:schemeClr val="bg1"/>
                </a:solidFill>
                <a:latin typeface="Calibri" pitchFamily="34" charset="0"/>
              </a:rPr>
              <a:t>Management &amp; </a:t>
            </a:r>
            <a:r>
              <a:rPr lang="en-US" sz="2200" dirty="0" smtClean="0">
                <a:solidFill>
                  <a:schemeClr val="bg1"/>
                </a:solidFill>
                <a:latin typeface="Calibri" pitchFamily="34" charset="0"/>
              </a:rPr>
              <a:t>Reporting for Windows client</a:t>
            </a:r>
          </a:p>
          <a:p>
            <a:pPr marL="331470" indent="-274320">
              <a:buClr>
                <a:schemeClr val="bg1"/>
              </a:buClr>
              <a:buSzPct val="95000"/>
              <a:buFont typeface="Wingdings 2"/>
              <a:buChar char=""/>
              <a:defRPr/>
            </a:pPr>
            <a:r>
              <a:rPr lang="en-US" sz="2200" dirty="0">
                <a:solidFill>
                  <a:schemeClr val="bg1"/>
                </a:solidFill>
                <a:latin typeface="Calibri" pitchFamily="34" charset="0"/>
              </a:rPr>
              <a:t>Intel </a:t>
            </a:r>
            <a:r>
              <a:rPr lang="en-US" sz="2200" dirty="0" err="1">
                <a:solidFill>
                  <a:schemeClr val="bg1"/>
                </a:solidFill>
                <a:latin typeface="Calibri" pitchFamily="34" charset="0"/>
              </a:rPr>
              <a:t>vPro</a:t>
            </a:r>
            <a:r>
              <a:rPr lang="en-US" sz="2200" dirty="0">
                <a:solidFill>
                  <a:schemeClr val="bg1"/>
                </a:solidFill>
                <a:latin typeface="Calibri" pitchFamily="34" charset="0"/>
              </a:rPr>
              <a:t> </a:t>
            </a:r>
            <a:r>
              <a:rPr lang="en-US" sz="2200" dirty="0" smtClean="0">
                <a:solidFill>
                  <a:schemeClr val="bg1"/>
                </a:solidFill>
                <a:latin typeface="Calibri" pitchFamily="34" charset="0"/>
              </a:rPr>
              <a:t>Integration</a:t>
            </a:r>
            <a:endParaRPr lang="en-US" sz="2200" dirty="0">
              <a:solidFill>
                <a:schemeClr val="bg1"/>
              </a:solidFill>
              <a:latin typeface="Calibri" pitchFamily="34" charset="0"/>
            </a:endParaRPr>
          </a:p>
        </p:txBody>
      </p:sp>
    </p:spTree>
    <p:extLst>
      <p:ext uri="{BB962C8B-B14F-4D97-AF65-F5344CB8AC3E}">
        <p14:creationId xmlns:p14="http://schemas.microsoft.com/office/powerpoint/2010/main" val="32709740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 Placeholder 27"/>
          <p:cNvSpPr txBox="1">
            <a:spLocks/>
          </p:cNvSpPr>
          <p:nvPr/>
        </p:nvSpPr>
        <p:spPr>
          <a:xfrm>
            <a:off x="990600" y="1524000"/>
            <a:ext cx="6858000" cy="4876800"/>
          </a:xfrm>
          <a:prstGeom prst="rect">
            <a:avLst/>
          </a:prstGeom>
        </p:spPr>
        <p:txBody>
          <a:bodyPr vert="horz">
            <a:normAutofit/>
          </a:bodyPr>
          <a:lstStyle/>
          <a:p>
            <a:pPr marL="731520" lvl="1"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Unified Protection</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Integrated real-time anti-virus/spyware</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Advanced malware protection</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Backed by MSRC</a:t>
            </a:r>
          </a:p>
          <a:p>
            <a:pPr marL="731520" lvl="1"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Simplified Administration</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One policy definition to manage all agents</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Push definition updates using MU or WSUS</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Integrates with your existing infrastructure</a:t>
            </a:r>
          </a:p>
          <a:p>
            <a:pPr marL="731520" lvl="1"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Visibility and Control</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State assessment scans and security alerts</a:t>
            </a:r>
          </a:p>
          <a:p>
            <a:pPr marL="1188720" lvl="2" indent="-274320">
              <a:spcBef>
                <a:spcPct val="20000"/>
              </a:spcBef>
              <a:buClr>
                <a:schemeClr val="bg1"/>
              </a:buClr>
              <a:buSzPct val="95000"/>
              <a:buFont typeface="Wingdings 2"/>
              <a:buChar char=""/>
              <a:defRPr/>
            </a:pPr>
            <a:r>
              <a:rPr lang="en-US" sz="2400" dirty="0" smtClean="0">
                <a:solidFill>
                  <a:schemeClr val="bg1"/>
                </a:solidFill>
                <a:latin typeface="Calibri" pitchFamily="34" charset="0"/>
              </a:rPr>
              <a:t>Customizable alerts</a:t>
            </a:r>
          </a:p>
        </p:txBody>
      </p:sp>
      <p:grpSp>
        <p:nvGrpSpPr>
          <p:cNvPr id="5" name="Group 4"/>
          <p:cNvGrpSpPr/>
          <p:nvPr/>
        </p:nvGrpSpPr>
        <p:grpSpPr>
          <a:xfrm>
            <a:off x="228600" y="228600"/>
            <a:ext cx="1524000" cy="567642"/>
            <a:chOff x="113095" y="143933"/>
            <a:chExt cx="2477705" cy="922867"/>
          </a:xfrm>
        </p:grpSpPr>
        <p:pic>
          <p:nvPicPr>
            <p:cNvPr id="6" name="Picture 5" descr="Forefront_h_rgb_r.png"/>
            <p:cNvPicPr>
              <a:picLocks noChangeAspect="1"/>
            </p:cNvPicPr>
            <p:nvPr/>
          </p:nvPicPr>
          <p:blipFill>
            <a:blip r:embed="rId2" cstate="print"/>
            <a:stretch>
              <a:fillRect/>
            </a:stretch>
          </p:blipFill>
          <p:spPr>
            <a:xfrm>
              <a:off x="113095" y="143933"/>
              <a:ext cx="2477705" cy="694267"/>
            </a:xfrm>
            <a:prstGeom prst="rect">
              <a:avLst/>
            </a:prstGeom>
            <a:noFill/>
            <a:ln>
              <a:noFill/>
            </a:ln>
          </p:spPr>
        </p:pic>
        <p:pic>
          <p:nvPicPr>
            <p:cNvPr id="7" name="Picture 2" descr="C:\Program Files\Microsoft Resource DVD Artwork\DVD_ART\BoxShots_Logos\Forefront Client Security\Forefront Client Security logo bl.png"/>
            <p:cNvPicPr>
              <a:picLocks noChangeAspect="1" noChangeArrowheads="1"/>
            </p:cNvPicPr>
            <p:nvPr/>
          </p:nvPicPr>
          <p:blipFill>
            <a:blip r:embed="rId3" cstate="print">
              <a:lum bright="100000" contrast="-100000"/>
            </a:blip>
            <a:srcRect t="63406"/>
            <a:stretch>
              <a:fillRect/>
            </a:stretch>
          </p:blipFill>
          <p:spPr bwMode="auto">
            <a:xfrm>
              <a:off x="838200" y="781326"/>
              <a:ext cx="1676400" cy="285474"/>
            </a:xfrm>
            <a:prstGeom prst="rect">
              <a:avLst/>
            </a:prstGeom>
            <a:noFill/>
            <a:ln>
              <a:noFill/>
            </a:ln>
          </p:spPr>
        </p:pic>
      </p:grpSp>
    </p:spTree>
    <p:extLst>
      <p:ext uri="{BB962C8B-B14F-4D97-AF65-F5344CB8AC3E}">
        <p14:creationId xmlns:p14="http://schemas.microsoft.com/office/powerpoint/2010/main" val="1379390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1752601" cy="586809"/>
          </a:xfrm>
          <a:prstGeom prst="rect">
            <a:avLst/>
          </a:prstGeom>
        </p:spPr>
      </p:pic>
      <p:sp>
        <p:nvSpPr>
          <p:cNvPr id="36" name="Rectangle 4099"/>
          <p:cNvSpPr>
            <a:spLocks noChangeArrowheads="1"/>
          </p:cNvSpPr>
          <p:nvPr/>
        </p:nvSpPr>
        <p:spPr bwMode="auto">
          <a:xfrm>
            <a:off x="274320" y="2283690"/>
            <a:ext cx="8439150" cy="646331"/>
          </a:xfrm>
          <a:prstGeom prst="rect">
            <a:avLst/>
          </a:prstGeom>
          <a:noFill/>
          <a:ln w="9525">
            <a:noFill/>
            <a:miter lim="800000"/>
            <a:headEnd/>
            <a:tailEnd/>
          </a:ln>
        </p:spPr>
        <p:txBody>
          <a:bodyPr>
            <a:spAutoFit/>
          </a:bodyPr>
          <a:lstStyle/>
          <a:p>
            <a:pPr algn="ctr"/>
            <a:r>
              <a:rPr lang="en-US" sz="1800" dirty="0">
                <a:solidFill>
                  <a:schemeClr val="bg1"/>
                </a:solidFill>
                <a:latin typeface="+mn-lt"/>
              </a:rPr>
              <a:t>Forefront server security solutions help businesses protect their messaging and collaboration servers against viruses, worms, spam and inappropriate content.</a:t>
            </a:r>
          </a:p>
        </p:txBody>
      </p:sp>
      <p:pic>
        <p:nvPicPr>
          <p:cNvPr id="37" name="Picture 36" descr="Forefront-SOCS_v_rgb_r.png"/>
          <p:cNvPicPr>
            <a:picLocks noChangeAspect="1"/>
          </p:cNvPicPr>
          <p:nvPr/>
        </p:nvPicPr>
        <p:blipFill>
          <a:blip r:embed="rId3" cstate="print"/>
          <a:stretch>
            <a:fillRect/>
          </a:stretch>
        </p:blipFill>
        <p:spPr>
          <a:xfrm>
            <a:off x="4572000" y="1219198"/>
            <a:ext cx="2871803" cy="990600"/>
          </a:xfrm>
          <a:prstGeom prst="rect">
            <a:avLst/>
          </a:prstGeom>
          <a:noFill/>
          <a:ln>
            <a:noFill/>
          </a:ln>
        </p:spPr>
      </p:pic>
      <p:pic>
        <p:nvPicPr>
          <p:cNvPr id="38" name="Picture 37" descr="Forefront-SES_v_rgb_r.png"/>
          <p:cNvPicPr>
            <a:picLocks noChangeAspect="1"/>
          </p:cNvPicPr>
          <p:nvPr/>
        </p:nvPicPr>
        <p:blipFill>
          <a:blip r:embed="rId4" cstate="print"/>
          <a:stretch>
            <a:fillRect/>
          </a:stretch>
        </p:blipFill>
        <p:spPr>
          <a:xfrm>
            <a:off x="387924" y="1219199"/>
            <a:ext cx="1921826" cy="990600"/>
          </a:xfrm>
          <a:prstGeom prst="rect">
            <a:avLst/>
          </a:prstGeom>
          <a:noFill/>
          <a:ln>
            <a:noFill/>
          </a:ln>
        </p:spPr>
      </p:pic>
      <p:pic>
        <p:nvPicPr>
          <p:cNvPr id="39" name="Picture 38" descr="Forefront-SS_v_rgb_r.png"/>
          <p:cNvPicPr>
            <a:picLocks noChangeAspect="1"/>
          </p:cNvPicPr>
          <p:nvPr/>
        </p:nvPicPr>
        <p:blipFill>
          <a:blip r:embed="rId5" cstate="print"/>
          <a:stretch>
            <a:fillRect/>
          </a:stretch>
        </p:blipFill>
        <p:spPr>
          <a:xfrm>
            <a:off x="2667000" y="1232353"/>
            <a:ext cx="1535548" cy="977447"/>
          </a:xfrm>
          <a:prstGeom prst="rect">
            <a:avLst/>
          </a:prstGeom>
          <a:noFill/>
          <a:ln>
            <a:noFill/>
          </a:ln>
        </p:spPr>
      </p:pic>
      <p:grpSp>
        <p:nvGrpSpPr>
          <p:cNvPr id="40" name="Group 41"/>
          <p:cNvGrpSpPr/>
          <p:nvPr/>
        </p:nvGrpSpPr>
        <p:grpSpPr>
          <a:xfrm>
            <a:off x="381000" y="4267200"/>
            <a:ext cx="8305800" cy="1066800"/>
            <a:chOff x="381000" y="3726874"/>
            <a:chExt cx="8077200" cy="768924"/>
          </a:xfrm>
        </p:grpSpPr>
        <p:sp>
          <p:nvSpPr>
            <p:cNvPr id="41" name="Rounded Rectangle 40"/>
            <p:cNvSpPr/>
            <p:nvPr/>
          </p:nvSpPr>
          <p:spPr>
            <a:xfrm>
              <a:off x="381000" y="3726874"/>
              <a:ext cx="8077200" cy="768924"/>
            </a:xfrm>
            <a:prstGeom prst="roundRect">
              <a:avLst/>
            </a:prstGeom>
            <a:gradFill flip="none" rotWithShape="1">
              <a:gsLst>
                <a:gs pos="0">
                  <a:schemeClr val="accent3">
                    <a:lumMod val="75000"/>
                  </a:schemeClr>
                </a:gs>
                <a:gs pos="100000">
                  <a:schemeClr val="accent3"/>
                </a:gs>
              </a:gsLst>
              <a:lin ang="16200000" scaled="1"/>
              <a:tileRect/>
            </a:gra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Round Same Side Corner Rectangle 41"/>
            <p:cNvSpPr/>
            <p:nvPr/>
          </p:nvSpPr>
          <p:spPr>
            <a:xfrm rot="5400000">
              <a:off x="5101939" y="1139537"/>
              <a:ext cx="768922" cy="5943600"/>
            </a:xfrm>
            <a:prstGeom prst="round2SameRect">
              <a:avLst>
                <a:gd name="adj1" fmla="val 18270"/>
                <a:gd name="adj2" fmla="val 0"/>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4"/>
          <p:cNvGrpSpPr/>
          <p:nvPr/>
        </p:nvGrpSpPr>
        <p:grpSpPr>
          <a:xfrm>
            <a:off x="381000" y="3124200"/>
            <a:ext cx="8305800" cy="1066800"/>
            <a:chOff x="381000" y="2812476"/>
            <a:chExt cx="8077200" cy="768924"/>
          </a:xfrm>
        </p:grpSpPr>
        <p:sp>
          <p:nvSpPr>
            <p:cNvPr id="44" name="Rounded Rectangle 43"/>
            <p:cNvSpPr/>
            <p:nvPr/>
          </p:nvSpPr>
          <p:spPr>
            <a:xfrm>
              <a:off x="381000" y="2812476"/>
              <a:ext cx="8077200" cy="76892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5" name="Round Same Side Corner Rectangle 44"/>
            <p:cNvSpPr/>
            <p:nvPr/>
          </p:nvSpPr>
          <p:spPr>
            <a:xfrm rot="5400000">
              <a:off x="5105400" y="221676"/>
              <a:ext cx="762000" cy="5943600"/>
            </a:xfrm>
            <a:prstGeom prst="round2SameRect">
              <a:avLst>
                <a:gd name="adj1" fmla="val 18270"/>
                <a:gd name="adj2" fmla="val 0"/>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3"/>
          <p:cNvGrpSpPr/>
          <p:nvPr/>
        </p:nvGrpSpPr>
        <p:grpSpPr>
          <a:xfrm>
            <a:off x="381000" y="5410200"/>
            <a:ext cx="8305800" cy="1066800"/>
            <a:chOff x="381000" y="4793676"/>
            <a:chExt cx="8077200" cy="768924"/>
          </a:xfrm>
        </p:grpSpPr>
        <p:sp>
          <p:nvSpPr>
            <p:cNvPr id="47" name="Rounded Rectangle 46"/>
            <p:cNvSpPr/>
            <p:nvPr/>
          </p:nvSpPr>
          <p:spPr>
            <a:xfrm>
              <a:off x="381000" y="4793676"/>
              <a:ext cx="8077200" cy="768924"/>
            </a:xfrm>
            <a:prstGeom prst="roundRect">
              <a:avLst/>
            </a:prstGeom>
            <a:gradFill flip="none" rotWithShape="1">
              <a:gsLst>
                <a:gs pos="0">
                  <a:schemeClr val="accent6">
                    <a:lumMod val="75000"/>
                  </a:schemeClr>
                </a:gs>
                <a:gs pos="100000">
                  <a:schemeClr val="accent6"/>
                </a:gs>
              </a:gsLst>
              <a:lin ang="16200000" scaled="1"/>
              <a:tileRect/>
            </a:gradFill>
            <a:ln>
              <a:no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ound Same Side Corner Rectangle 47"/>
            <p:cNvSpPr/>
            <p:nvPr/>
          </p:nvSpPr>
          <p:spPr>
            <a:xfrm rot="5400000">
              <a:off x="5101938" y="2206338"/>
              <a:ext cx="768924" cy="5943600"/>
            </a:xfrm>
            <a:prstGeom prst="round2SameRect">
              <a:avLst>
                <a:gd name="adj1" fmla="val 18270"/>
                <a:gd name="adj2" fmla="val 0"/>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p:cNvSpPr txBox="1">
            <a:spLocks noChangeArrowheads="1"/>
          </p:cNvSpPr>
          <p:nvPr/>
        </p:nvSpPr>
        <p:spPr bwMode="auto">
          <a:xfrm>
            <a:off x="381001" y="3408301"/>
            <a:ext cx="1957388" cy="498598"/>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r">
              <a:lnSpc>
                <a:spcPct val="90000"/>
              </a:lnSpc>
              <a:defRPr/>
            </a:pPr>
            <a:r>
              <a:rPr lang="en-US" sz="1800" dirty="0" smtClean="0">
                <a:solidFill>
                  <a:srgbClr val="FFFFFF"/>
                </a:solidFill>
                <a:latin typeface="+mn-lt"/>
              </a:rPr>
              <a:t>Comprehensive </a:t>
            </a:r>
            <a:r>
              <a:rPr lang="en-US" sz="1800" dirty="0">
                <a:solidFill>
                  <a:srgbClr val="FFFFFF"/>
                </a:solidFill>
                <a:latin typeface="+mn-lt"/>
              </a:rPr>
              <a:t>Protection</a:t>
            </a:r>
            <a:endParaRPr lang="en-US" sz="1800" dirty="0">
              <a:latin typeface="+mn-lt"/>
            </a:endParaRPr>
          </a:p>
        </p:txBody>
      </p:sp>
      <p:sp>
        <p:nvSpPr>
          <p:cNvPr id="50" name="TextBox 49"/>
          <p:cNvSpPr txBox="1"/>
          <p:nvPr/>
        </p:nvSpPr>
        <p:spPr>
          <a:xfrm>
            <a:off x="2570016" y="3242104"/>
            <a:ext cx="5715000" cy="830997"/>
          </a:xfrm>
          <a:prstGeom prst="rect">
            <a:avLst/>
          </a:prstGeom>
          <a:noFill/>
          <a:effectLst/>
        </p:spPr>
        <p:txBody>
          <a:bodyPr wrap="square" rtlCol="0">
            <a:spAutoFit/>
          </a:bodyPr>
          <a:lstStyle/>
          <a:p>
            <a:r>
              <a:rPr lang="en-US" sz="1600" dirty="0" smtClean="0">
                <a:solidFill>
                  <a:schemeClr val="bg1"/>
                </a:solidFill>
                <a:latin typeface="+mn-lt"/>
              </a:rPr>
              <a:t>Multiple scan engines at multiple layers throughout </a:t>
            </a:r>
            <a:br>
              <a:rPr lang="en-US" sz="1600" dirty="0" smtClean="0">
                <a:solidFill>
                  <a:schemeClr val="bg1"/>
                </a:solidFill>
                <a:latin typeface="+mn-lt"/>
              </a:rPr>
            </a:br>
            <a:r>
              <a:rPr lang="en-US" sz="1600" dirty="0" smtClean="0">
                <a:solidFill>
                  <a:schemeClr val="bg1"/>
                </a:solidFill>
                <a:latin typeface="+mn-lt"/>
              </a:rPr>
              <a:t>the corporate infrastructure provide maximum </a:t>
            </a:r>
            <a:br>
              <a:rPr lang="en-US" sz="1600" dirty="0" smtClean="0">
                <a:solidFill>
                  <a:schemeClr val="bg1"/>
                </a:solidFill>
                <a:latin typeface="+mn-lt"/>
              </a:rPr>
            </a:br>
            <a:r>
              <a:rPr lang="en-US" sz="1600" dirty="0" smtClean="0">
                <a:solidFill>
                  <a:schemeClr val="bg1"/>
                </a:solidFill>
                <a:latin typeface="+mn-lt"/>
              </a:rPr>
              <a:t>protection against e-mail and collaboration threats</a:t>
            </a:r>
            <a:endParaRPr lang="en-US" sz="1600" dirty="0">
              <a:solidFill>
                <a:schemeClr val="bg1"/>
              </a:solidFill>
              <a:latin typeface="+mn-lt"/>
            </a:endParaRPr>
          </a:p>
        </p:txBody>
      </p:sp>
      <p:sp>
        <p:nvSpPr>
          <p:cNvPr id="51" name="TextBox 50"/>
          <p:cNvSpPr txBox="1"/>
          <p:nvPr/>
        </p:nvSpPr>
        <p:spPr>
          <a:xfrm>
            <a:off x="2590800" y="4385104"/>
            <a:ext cx="5715000" cy="830997"/>
          </a:xfrm>
          <a:prstGeom prst="rect">
            <a:avLst/>
          </a:prstGeom>
          <a:noFill/>
          <a:effectLst/>
        </p:spPr>
        <p:txBody>
          <a:bodyPr wrap="square" rtlCol="0">
            <a:spAutoFit/>
          </a:bodyPr>
          <a:lstStyle/>
          <a:p>
            <a:r>
              <a:rPr lang="en-US" sz="1600" dirty="0" smtClean="0">
                <a:solidFill>
                  <a:schemeClr val="bg1"/>
                </a:solidFill>
                <a:latin typeface="+mn-lt"/>
              </a:rPr>
              <a:t>Tight integration with Microsoft Exchange, </a:t>
            </a:r>
            <a:br>
              <a:rPr lang="en-US" sz="1600" dirty="0" smtClean="0">
                <a:solidFill>
                  <a:schemeClr val="bg1"/>
                </a:solidFill>
                <a:latin typeface="+mn-lt"/>
              </a:rPr>
            </a:br>
            <a:r>
              <a:rPr lang="en-US" sz="1600" dirty="0" smtClean="0">
                <a:solidFill>
                  <a:schemeClr val="bg1"/>
                </a:solidFill>
                <a:latin typeface="+mn-lt"/>
              </a:rPr>
              <a:t>SharePoint and Office Communications Servers </a:t>
            </a:r>
            <a:br>
              <a:rPr lang="en-US" sz="1600" dirty="0" smtClean="0">
                <a:solidFill>
                  <a:schemeClr val="bg1"/>
                </a:solidFill>
                <a:latin typeface="+mn-lt"/>
              </a:rPr>
            </a:br>
            <a:r>
              <a:rPr lang="en-US" sz="1600" dirty="0" smtClean="0">
                <a:solidFill>
                  <a:schemeClr val="bg1"/>
                </a:solidFill>
                <a:latin typeface="+mn-lt"/>
              </a:rPr>
              <a:t>maximizes availability and performance</a:t>
            </a:r>
            <a:endParaRPr lang="en-US" sz="1600" dirty="0">
              <a:solidFill>
                <a:schemeClr val="bg1"/>
              </a:solidFill>
              <a:latin typeface="+mn-lt"/>
            </a:endParaRPr>
          </a:p>
        </p:txBody>
      </p:sp>
      <p:sp>
        <p:nvSpPr>
          <p:cNvPr id="52" name="TextBox 51"/>
          <p:cNvSpPr txBox="1">
            <a:spLocks noChangeArrowheads="1"/>
          </p:cNvSpPr>
          <p:nvPr/>
        </p:nvSpPr>
        <p:spPr bwMode="auto">
          <a:xfrm>
            <a:off x="381001" y="4426653"/>
            <a:ext cx="1957388" cy="498598"/>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r">
              <a:lnSpc>
                <a:spcPct val="90000"/>
              </a:lnSpc>
              <a:defRPr/>
            </a:pPr>
            <a:r>
              <a:rPr lang="en-US" sz="1800" dirty="0" smtClean="0">
                <a:solidFill>
                  <a:srgbClr val="FFFFFF"/>
                </a:solidFill>
                <a:latin typeface="+mn-lt"/>
              </a:rPr>
              <a:t>Optimized Performance</a:t>
            </a:r>
          </a:p>
        </p:txBody>
      </p:sp>
      <p:sp>
        <p:nvSpPr>
          <p:cNvPr id="53" name="TextBox 52"/>
          <p:cNvSpPr txBox="1">
            <a:spLocks noChangeArrowheads="1"/>
          </p:cNvSpPr>
          <p:nvPr/>
        </p:nvSpPr>
        <p:spPr bwMode="auto">
          <a:xfrm>
            <a:off x="381001" y="5569653"/>
            <a:ext cx="1957388" cy="498598"/>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r">
              <a:lnSpc>
                <a:spcPct val="90000"/>
              </a:lnSpc>
              <a:defRPr/>
            </a:pPr>
            <a:r>
              <a:rPr lang="en-US" sz="1800" dirty="0" smtClean="0">
                <a:solidFill>
                  <a:srgbClr val="FFFFFF"/>
                </a:solidFill>
                <a:latin typeface="+mn-lt"/>
              </a:rPr>
              <a:t>Simplified Management</a:t>
            </a:r>
          </a:p>
        </p:txBody>
      </p:sp>
      <p:sp>
        <p:nvSpPr>
          <p:cNvPr id="54" name="TextBox 53"/>
          <p:cNvSpPr txBox="1"/>
          <p:nvPr/>
        </p:nvSpPr>
        <p:spPr>
          <a:xfrm>
            <a:off x="2590800" y="5528104"/>
            <a:ext cx="5943600" cy="830997"/>
          </a:xfrm>
          <a:prstGeom prst="rect">
            <a:avLst/>
          </a:prstGeom>
          <a:noFill/>
          <a:effectLst/>
        </p:spPr>
        <p:txBody>
          <a:bodyPr wrap="square" rtlCol="0">
            <a:spAutoFit/>
          </a:bodyPr>
          <a:lstStyle/>
          <a:p>
            <a:r>
              <a:rPr lang="en-US" sz="1600" dirty="0" smtClean="0">
                <a:solidFill>
                  <a:schemeClr val="bg1"/>
                </a:solidFill>
                <a:latin typeface="+mn-lt"/>
              </a:rPr>
              <a:t>Easy-to-use management console provides central configuration </a:t>
            </a:r>
            <a:br>
              <a:rPr lang="en-US" sz="1600" dirty="0" smtClean="0">
                <a:solidFill>
                  <a:schemeClr val="bg1"/>
                </a:solidFill>
                <a:latin typeface="+mn-lt"/>
              </a:rPr>
            </a:br>
            <a:r>
              <a:rPr lang="en-US" sz="1600" dirty="0" smtClean="0">
                <a:solidFill>
                  <a:schemeClr val="bg1"/>
                </a:solidFill>
                <a:latin typeface="+mn-lt"/>
              </a:rPr>
              <a:t>and operation, automated scan engine signature updates and reporting at the server and enterprise level</a:t>
            </a:r>
            <a:endParaRPr lang="en-US" sz="1600" dirty="0">
              <a:solidFill>
                <a:schemeClr val="bg1"/>
              </a:solidFill>
              <a:latin typeface="+mn-lt"/>
            </a:endParaRPr>
          </a:p>
        </p:txBody>
      </p:sp>
      <p:grpSp>
        <p:nvGrpSpPr>
          <p:cNvPr id="55" name="Group 54"/>
          <p:cNvGrpSpPr/>
          <p:nvPr/>
        </p:nvGrpSpPr>
        <p:grpSpPr>
          <a:xfrm>
            <a:off x="7671274" y="228600"/>
            <a:ext cx="1425796" cy="531064"/>
            <a:chOff x="113095" y="143933"/>
            <a:chExt cx="2477705" cy="922867"/>
          </a:xfrm>
        </p:grpSpPr>
        <p:pic>
          <p:nvPicPr>
            <p:cNvPr id="56" name="Picture 55" descr="Forefront_h_rgb_r.png"/>
            <p:cNvPicPr>
              <a:picLocks noChangeAspect="1"/>
            </p:cNvPicPr>
            <p:nvPr/>
          </p:nvPicPr>
          <p:blipFill>
            <a:blip r:embed="rId6" cstate="print"/>
            <a:stretch>
              <a:fillRect/>
            </a:stretch>
          </p:blipFill>
          <p:spPr>
            <a:xfrm>
              <a:off x="113095" y="143933"/>
              <a:ext cx="2477705" cy="694267"/>
            </a:xfrm>
            <a:prstGeom prst="rect">
              <a:avLst/>
            </a:prstGeom>
            <a:noFill/>
            <a:ln>
              <a:noFill/>
            </a:ln>
          </p:spPr>
        </p:pic>
        <p:pic>
          <p:nvPicPr>
            <p:cNvPr id="57" name="Picture 2" descr="C:\Program Files\Microsoft Resource DVD Artwork\DVD_ART\BoxShots_Logos\Forefront Client Security\Forefront Client Security logo bl.png"/>
            <p:cNvPicPr>
              <a:picLocks noChangeAspect="1" noChangeArrowheads="1"/>
            </p:cNvPicPr>
            <p:nvPr/>
          </p:nvPicPr>
          <p:blipFill>
            <a:blip r:embed="rId7" cstate="print">
              <a:lum bright="100000" contrast="-100000"/>
            </a:blip>
            <a:srcRect t="63406"/>
            <a:stretch>
              <a:fillRect/>
            </a:stretch>
          </p:blipFill>
          <p:spPr bwMode="auto">
            <a:xfrm>
              <a:off x="838200" y="781326"/>
              <a:ext cx="1676400" cy="285474"/>
            </a:xfrm>
            <a:prstGeom prst="rect">
              <a:avLst/>
            </a:prstGeom>
            <a:noFill/>
            <a:ln>
              <a:noFill/>
            </a:ln>
          </p:spPr>
        </p:pic>
      </p:grpSp>
    </p:spTree>
    <p:extLst>
      <p:ext uri="{BB962C8B-B14F-4D97-AF65-F5344CB8AC3E}">
        <p14:creationId xmlns:p14="http://schemas.microsoft.com/office/powerpoint/2010/main" val="2510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blackWhite">
          <a:xfrm>
            <a:off x="0" y="5689951"/>
            <a:ext cx="9144000" cy="86176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1000" dirty="0">
                <a:solidFill>
                  <a:schemeClr val="bg1"/>
                </a:solidFill>
                <a:latin typeface="Trebuchet MS" pitchFamily="34" charset="0"/>
                <a:cs typeface="Arial" charset="0"/>
              </a:rPr>
              <a:t>© </a:t>
            </a:r>
            <a:r>
              <a:rPr lang="en-US" sz="1000" dirty="0" smtClean="0">
                <a:solidFill>
                  <a:schemeClr val="bg1"/>
                </a:solidFill>
                <a:latin typeface="Trebuchet MS" pitchFamily="34" charset="0"/>
                <a:cs typeface="Arial" charset="0"/>
              </a:rPr>
              <a:t>2010 Microsoft </a:t>
            </a:r>
            <a:r>
              <a:rPr lang="en-US" sz="10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r>
              <a:rPr lang="en-US" sz="1000" dirty="0" smtClean="0">
                <a:solidFill>
                  <a:schemeClr val="bg1"/>
                </a:solidFill>
                <a:latin typeface="Trebuchet MS" pitchFamily="34" charset="0"/>
                <a:cs typeface="Arial" charset="0"/>
              </a:rPr>
              <a:t>. The </a:t>
            </a:r>
            <a:r>
              <a:rPr lang="en-US" sz="1000" dirty="0">
                <a:solidFill>
                  <a:schemeClr val="bg1"/>
                </a:solidFill>
                <a:latin typeface="Trebuchet MS" pitchFamily="34" charset="0"/>
                <a:cs typeface="Arial" charset="0"/>
              </a:rPr>
              <a:t>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000" dirty="0">
                <a:solidFill>
                  <a:schemeClr val="bg1"/>
                </a:solidFill>
                <a:latin typeface="Trebuchet MS" pitchFamily="34" charset="0"/>
                <a:cs typeface="Arial" charset="0"/>
              </a:rPr>
            </a:br>
            <a:r>
              <a:rPr lang="en-US" sz="1000" dirty="0">
                <a:solidFill>
                  <a:schemeClr val="bg1"/>
                </a:solidFill>
                <a:latin typeface="Trebuchet MS" pitchFamily="34" charset="0"/>
                <a:cs typeface="Arial" charset="0"/>
              </a:rPr>
              <a:t>MICROSOFT MAKES NO WARRANTIES, EXPRESS, IMPLIED OR STATUTORY, AS TO THE INFORMATION IN THIS PRESENTATION.</a:t>
            </a:r>
          </a:p>
        </p:txBody>
      </p:sp>
      <p:pic>
        <p:nvPicPr>
          <p:cNvPr id="9" name="Picture 2" descr="Microsoft logo and tagline"/>
          <p:cNvPicPr>
            <a:picLocks noChangeAspect="1" noChangeArrowheads="1"/>
          </p:cNvPicPr>
          <p:nvPr/>
        </p:nvPicPr>
        <p:blipFill>
          <a:blip r:embed="rId3" cstate="print"/>
          <a:srcRect/>
          <a:stretch>
            <a:fillRect/>
          </a:stretch>
        </p:blipFill>
        <p:spPr bwMode="black">
          <a:xfrm>
            <a:off x="1602053" y="1764771"/>
            <a:ext cx="5939896" cy="1283229"/>
          </a:xfrm>
          <a:prstGeom prst="rect">
            <a:avLst/>
          </a:prstGeom>
          <a:noFill/>
        </p:spPr>
      </p:pic>
      <p:grpSp>
        <p:nvGrpSpPr>
          <p:cNvPr id="15" name="Group 14"/>
          <p:cNvGrpSpPr/>
          <p:nvPr/>
        </p:nvGrpSpPr>
        <p:grpSpPr>
          <a:xfrm>
            <a:off x="0" y="4013537"/>
            <a:ext cx="9296400" cy="1015663"/>
            <a:chOff x="0" y="3480137"/>
            <a:chExt cx="9296400" cy="1015663"/>
          </a:xfrm>
        </p:grpSpPr>
        <p:sp>
          <p:nvSpPr>
            <p:cNvPr id="7" name="Rectangle 6"/>
            <p:cNvSpPr/>
            <p:nvPr/>
          </p:nvSpPr>
          <p:spPr>
            <a:xfrm>
              <a:off x="0" y="3480137"/>
              <a:ext cx="9144000" cy="1015663"/>
            </a:xfrm>
            <a:prstGeom prst="rect">
              <a:avLst/>
            </a:prstGeom>
          </p:spPr>
          <p:txBody>
            <a:bodyPr wrap="square">
              <a:spAutoFit/>
            </a:bodyPr>
            <a:lstStyle/>
            <a:p>
              <a:pPr algn="ctr"/>
              <a:r>
                <a:rPr lang="en-US" sz="2400" dirty="0" smtClean="0">
                  <a:solidFill>
                    <a:schemeClr val="bg1"/>
                  </a:solidFill>
                  <a:effectLst>
                    <a:outerShdw blurRad="38100" dist="38100" dir="2700000" algn="tl">
                      <a:srgbClr val="000000">
                        <a:alpha val="43137"/>
                      </a:srgbClr>
                    </a:outerShdw>
                  </a:effectLst>
                  <a:latin typeface="Calibri" pitchFamily="34" charset="0"/>
                </a:rPr>
                <a:t>Product Lifecycle &amp; End of Life Information</a:t>
              </a:r>
            </a:p>
            <a:p>
              <a:pPr algn="ctr"/>
              <a:r>
                <a:rPr lang="en-US" sz="3600" dirty="0" smtClean="0">
                  <a:solidFill>
                    <a:schemeClr val="bg1"/>
                  </a:solidFill>
                  <a:effectLst>
                    <a:outerShdw blurRad="38100" dist="38100" dir="2700000" algn="tl">
                      <a:srgbClr val="000000">
                        <a:alpha val="43137"/>
                      </a:srgbClr>
                    </a:outerShdw>
                  </a:effectLst>
                  <a:latin typeface="Calibri" pitchFamily="34" charset="0"/>
                </a:rPr>
                <a:t>www.microsoft.com/lifecycle</a:t>
              </a:r>
              <a:endParaRPr lang="en-US" sz="3600" dirty="0">
                <a:solidFill>
                  <a:schemeClr val="bg1"/>
                </a:solidFill>
              </a:endParaRPr>
            </a:p>
          </p:txBody>
        </p:sp>
        <p:sp>
          <p:nvSpPr>
            <p:cNvPr id="13" name="Rectangle 12"/>
            <p:cNvSpPr/>
            <p:nvPr/>
          </p:nvSpPr>
          <p:spPr>
            <a:xfrm>
              <a:off x="0" y="350520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14" name="Title 13"/>
          <p:cNvSpPr>
            <a:spLocks noGrp="1"/>
          </p:cNvSpPr>
          <p:nvPr>
            <p:ph type="title"/>
          </p:nvPr>
        </p:nvSpPr>
        <p:spPr>
          <a:xfrm>
            <a:off x="457200" y="-609600"/>
            <a:ext cx="8229600" cy="487362"/>
          </a:xfrm>
        </p:spPr>
        <p:txBody>
          <a:bodyPr>
            <a:normAutofit fontScale="90000"/>
          </a:bodyPr>
          <a:lstStyle/>
          <a:p>
            <a:r>
              <a:rPr lang="en-US" dirty="0" smtClean="0"/>
              <a:t>Thank</a:t>
            </a:r>
            <a:r>
              <a:rPr lang="en-US" baseline="0" dirty="0" smtClean="0"/>
              <a:t> You</a:t>
            </a:r>
            <a:endParaRPr lang="en-US" dirty="0"/>
          </a:p>
        </p:txBody>
      </p:sp>
    </p:spTree>
    <p:extLst>
      <p:ext uri="{BB962C8B-B14F-4D97-AF65-F5344CB8AC3E}">
        <p14:creationId xmlns:p14="http://schemas.microsoft.com/office/powerpoint/2010/main" val="58328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Option</a:t>
            </a:r>
            <a:endParaRPr lang="en-US" dirty="0"/>
          </a:p>
        </p:txBody>
      </p:sp>
      <p:sp>
        <p:nvSpPr>
          <p:cNvPr id="3" name="Content Placeholder 2"/>
          <p:cNvSpPr>
            <a:spLocks noGrp="1"/>
          </p:cNvSpPr>
          <p:nvPr>
            <p:ph idx="1"/>
          </p:nvPr>
        </p:nvSpPr>
        <p:spPr/>
        <p:txBody>
          <a:bodyPr>
            <a:normAutofit/>
          </a:bodyPr>
          <a:lstStyle/>
          <a:p>
            <a:r>
              <a:rPr lang="en-US" sz="2800" dirty="0" smtClean="0"/>
              <a:t>Students have:</a:t>
            </a:r>
          </a:p>
          <a:p>
            <a:pPr lvl="1"/>
            <a:r>
              <a:rPr lang="en-US" sz="2400" dirty="0" smtClean="0"/>
              <a:t>Windows 7 Upgrade</a:t>
            </a:r>
          </a:p>
          <a:p>
            <a:pPr lvl="1"/>
            <a:r>
              <a:rPr lang="en-US" sz="2400" dirty="0" smtClean="0"/>
              <a:t>Office 2010 or Mac Office 2011</a:t>
            </a:r>
          </a:p>
          <a:p>
            <a:r>
              <a:rPr lang="en-US" sz="2800" dirty="0" smtClean="0"/>
              <a:t>Includes VDI rights for UF Students</a:t>
            </a:r>
          </a:p>
          <a:p>
            <a:r>
              <a:rPr lang="en-US" sz="2800" dirty="0" smtClean="0"/>
              <a:t>Students keep a perpetual license when they graduate</a:t>
            </a:r>
            <a:endParaRPr lang="en-US" sz="2800" dirty="0"/>
          </a:p>
        </p:txBody>
      </p:sp>
    </p:spTree>
    <p:extLst>
      <p:ext uri="{BB962C8B-B14F-4D97-AF65-F5344CB8AC3E}">
        <p14:creationId xmlns:p14="http://schemas.microsoft.com/office/powerpoint/2010/main" val="3278555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Server Platform</a:t>
            </a:r>
            <a:endParaRPr lang="en-US" dirty="0"/>
          </a:p>
        </p:txBody>
      </p:sp>
      <p:sp>
        <p:nvSpPr>
          <p:cNvPr id="3" name="Content Placeholder 2"/>
          <p:cNvSpPr>
            <a:spLocks noGrp="1"/>
          </p:cNvSpPr>
          <p:nvPr>
            <p:ph idx="1"/>
          </p:nvPr>
        </p:nvSpPr>
        <p:spPr/>
        <p:txBody>
          <a:bodyPr/>
          <a:lstStyle/>
          <a:p>
            <a:r>
              <a:rPr lang="en-US" dirty="0" smtClean="0"/>
              <a:t>Windows Server – All Editions</a:t>
            </a:r>
          </a:p>
          <a:p>
            <a:r>
              <a:rPr lang="en-US" dirty="0" smtClean="0"/>
              <a:t>SharePoint Server – All Editions</a:t>
            </a:r>
          </a:p>
          <a:p>
            <a:r>
              <a:rPr lang="en-US" dirty="0" smtClean="0"/>
              <a:t>Exchange Server – All Editions</a:t>
            </a:r>
          </a:p>
          <a:p>
            <a:r>
              <a:rPr lang="en-US" dirty="0" smtClean="0"/>
              <a:t>System Center Configuration Manager</a:t>
            </a:r>
          </a:p>
          <a:p>
            <a:r>
              <a:rPr lang="en-US" dirty="0" smtClean="0"/>
              <a:t>External Connectors: Windows, SharePoint, Exchange</a:t>
            </a:r>
          </a:p>
          <a:p>
            <a:r>
              <a:rPr lang="en-US" dirty="0" smtClean="0"/>
              <a:t>System Center Configuration Manager Management License (Standard and Enterprise)</a:t>
            </a:r>
          </a:p>
          <a:p>
            <a:r>
              <a:rPr lang="en-US" dirty="0" smtClean="0"/>
              <a:t>Microsoft Office SharePoint Server for Internet Sites</a:t>
            </a:r>
          </a:p>
        </p:txBody>
      </p:sp>
    </p:spTree>
    <p:extLst>
      <p:ext uri="{BB962C8B-B14F-4D97-AF65-F5344CB8AC3E}">
        <p14:creationId xmlns:p14="http://schemas.microsoft.com/office/powerpoint/2010/main" val="4185190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19400"/>
            <a:ext cx="7125113" cy="924475"/>
          </a:xfrm>
        </p:spPr>
        <p:txBody>
          <a:bodyPr/>
          <a:lstStyle/>
          <a:p>
            <a:r>
              <a:rPr lang="en-US" dirty="0" smtClean="0"/>
              <a:t>Office 2010 Features</a:t>
            </a:r>
            <a:endParaRPr lang="en-US" dirty="0"/>
          </a:p>
        </p:txBody>
      </p:sp>
    </p:spTree>
    <p:extLst>
      <p:ext uri="{BB962C8B-B14F-4D97-AF65-F5344CB8AC3E}">
        <p14:creationId xmlns:p14="http://schemas.microsoft.com/office/powerpoint/2010/main" val="22906384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2596"/>
            <a:ext cx="1672585" cy="549207"/>
          </a:xfrm>
          <a:prstGeom prst="rect">
            <a:avLst/>
          </a:prstGeom>
        </p:spPr>
      </p:pic>
      <p:sp>
        <p:nvSpPr>
          <p:cNvPr id="6" name="Rectangle 5"/>
          <p:cNvSpPr/>
          <p:nvPr/>
        </p:nvSpPr>
        <p:spPr bwMode="auto">
          <a:xfrm>
            <a:off x="0" y="1447800"/>
            <a:ext cx="9144000" cy="5333999"/>
          </a:xfrm>
          <a:prstGeom prst="rect">
            <a:avLst/>
          </a:prstGeom>
          <a:noFill/>
          <a:ln w="15875">
            <a:noFill/>
            <a:headEnd type="none" w="med" len="med"/>
            <a:tailEnd type="none" w="med" len="med"/>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endParaRPr>
          </a:p>
        </p:txBody>
      </p:sp>
      <p:sp>
        <p:nvSpPr>
          <p:cNvPr id="8" name="Content Placeholder 2"/>
          <p:cNvSpPr txBox="1">
            <a:spLocks/>
          </p:cNvSpPr>
          <p:nvPr/>
        </p:nvSpPr>
        <p:spPr>
          <a:xfrm>
            <a:off x="1143000" y="1371600"/>
            <a:ext cx="8382000"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p>
          <a:p>
            <a:pPr lvl="1"/>
            <a:endParaRPr lang="en-US" sz="1400" dirty="0" smtClean="0"/>
          </a:p>
        </p:txBody>
      </p:sp>
      <p:grpSp>
        <p:nvGrpSpPr>
          <p:cNvPr id="63" name="Group 62"/>
          <p:cNvGrpSpPr/>
          <p:nvPr/>
        </p:nvGrpSpPr>
        <p:grpSpPr>
          <a:xfrm>
            <a:off x="685800" y="990600"/>
            <a:ext cx="7447080" cy="2057400"/>
            <a:chOff x="838200" y="1066800"/>
            <a:chExt cx="7122159" cy="2057400"/>
          </a:xfrm>
        </p:grpSpPr>
        <p:sp>
          <p:nvSpPr>
            <p:cNvPr id="64" name="Rectangle 63"/>
            <p:cNvSpPr/>
            <p:nvPr/>
          </p:nvSpPr>
          <p:spPr>
            <a:xfrm>
              <a:off x="838200" y="1081027"/>
              <a:ext cx="7122159" cy="2043173"/>
            </a:xfrm>
            <a:prstGeom prst="rect">
              <a:avLst/>
            </a:prstGeom>
            <a:solidFill>
              <a:schemeClr val="bg1">
                <a:alpha val="20000"/>
              </a:schemeClr>
            </a:solidFill>
            <a:ln w="0">
              <a:solidFill>
                <a:schemeClr val="bg1">
                  <a:alpha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0" algn="ctr">
                <a:buClr>
                  <a:schemeClr val="bg1"/>
                </a:buClr>
                <a:buSzPct val="95000"/>
                <a:buFont typeface="Arial" pitchFamily="34" charset="0"/>
                <a:buNone/>
                <a:defRPr/>
              </a:pPr>
              <a:endParaRPr lang="en-US" dirty="0">
                <a:solidFill>
                  <a:schemeClr val="bg1"/>
                </a:solidFill>
                <a:effectLst>
                  <a:outerShdw blurRad="38100" dist="38100" dir="2700000" algn="tl">
                    <a:srgbClr val="000000">
                      <a:alpha val="43137"/>
                    </a:srgbClr>
                  </a:outerShdw>
                </a:effectLst>
                <a:latin typeface="Calibri" pitchFamily="34" charset="0"/>
              </a:endParaRPr>
            </a:p>
          </p:txBody>
        </p:sp>
        <p:sp>
          <p:nvSpPr>
            <p:cNvPr id="13" name="TextBox 12"/>
            <p:cNvSpPr txBox="1"/>
            <p:nvPr/>
          </p:nvSpPr>
          <p:spPr>
            <a:xfrm>
              <a:off x="914400" y="1066800"/>
              <a:ext cx="3429000" cy="369332"/>
            </a:xfrm>
            <a:prstGeom prst="rect">
              <a:avLst/>
            </a:prstGeom>
            <a:noFill/>
          </p:spPr>
          <p:txBody>
            <a:bodyPr wrap="square" lIns="0" tIns="0" rIns="0" bIns="0" rtlCol="0">
              <a:spAutoFit/>
            </a:bodyPr>
            <a:lstStyle/>
            <a:p>
              <a:r>
                <a:rPr lang="en-US" sz="2400" dirty="0" smtClean="0">
                  <a:solidFill>
                    <a:schemeClr val="bg1"/>
                  </a:solidFill>
                </a:rPr>
                <a:t>Core Design </a:t>
              </a:r>
              <a:r>
                <a:rPr lang="en-US" sz="2400" dirty="0">
                  <a:solidFill>
                    <a:schemeClr val="bg1"/>
                  </a:solidFill>
                </a:rPr>
                <a:t>T</a:t>
              </a:r>
              <a:r>
                <a:rPr lang="en-US" sz="2400" dirty="0" smtClean="0">
                  <a:solidFill>
                    <a:schemeClr val="bg1"/>
                  </a:solidFill>
                </a:rPr>
                <a:t>enets</a:t>
              </a:r>
            </a:p>
          </p:txBody>
        </p:sp>
        <p:sp>
          <p:nvSpPr>
            <p:cNvPr id="16" name="Oval 15"/>
            <p:cNvSpPr/>
            <p:nvPr/>
          </p:nvSpPr>
          <p:spPr>
            <a:xfrm>
              <a:off x="1123170" y="1447800"/>
              <a:ext cx="1546092" cy="151920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High Fidelity</a:t>
              </a:r>
              <a:endParaRPr lang="en-US" sz="1600" dirty="0"/>
            </a:p>
          </p:txBody>
        </p:sp>
        <p:sp>
          <p:nvSpPr>
            <p:cNvPr id="17" name="Oval 16"/>
            <p:cNvSpPr/>
            <p:nvPr/>
          </p:nvSpPr>
          <p:spPr>
            <a:xfrm>
              <a:off x="2801023" y="1447800"/>
              <a:ext cx="1544808" cy="151794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smtClean="0"/>
                <a:t>Familiar Office Experience</a:t>
              </a:r>
              <a:endParaRPr lang="en-US" sz="1600" dirty="0"/>
            </a:p>
          </p:txBody>
        </p:sp>
        <p:sp>
          <p:nvSpPr>
            <p:cNvPr id="18" name="Oval 17"/>
            <p:cNvSpPr/>
            <p:nvPr/>
          </p:nvSpPr>
          <p:spPr>
            <a:xfrm>
              <a:off x="4469522" y="1447800"/>
              <a:ext cx="1546092" cy="151920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Hosting Options</a:t>
              </a:r>
              <a:endParaRPr lang="en-US" sz="1600" dirty="0"/>
            </a:p>
          </p:txBody>
        </p:sp>
        <p:sp>
          <p:nvSpPr>
            <p:cNvPr id="19" name="Oval 18"/>
            <p:cNvSpPr/>
            <p:nvPr/>
          </p:nvSpPr>
          <p:spPr>
            <a:xfrm>
              <a:off x="6153823" y="1447800"/>
              <a:ext cx="1544808" cy="151794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smtClean="0"/>
                <a:t>Round Tripping</a:t>
              </a:r>
              <a:endParaRPr lang="en-US" sz="1600" dirty="0"/>
            </a:p>
          </p:txBody>
        </p:sp>
      </p:grpSp>
      <p:grpSp>
        <p:nvGrpSpPr>
          <p:cNvPr id="97" name="Group 96"/>
          <p:cNvGrpSpPr/>
          <p:nvPr/>
        </p:nvGrpSpPr>
        <p:grpSpPr>
          <a:xfrm>
            <a:off x="685800" y="3124200"/>
            <a:ext cx="7452561" cy="3733800"/>
            <a:chOff x="762000" y="3124200"/>
            <a:chExt cx="7452561" cy="3733800"/>
          </a:xfrm>
        </p:grpSpPr>
        <p:sp>
          <p:nvSpPr>
            <p:cNvPr id="98" name="Rectangle 97"/>
            <p:cNvSpPr/>
            <p:nvPr/>
          </p:nvSpPr>
          <p:spPr>
            <a:xfrm>
              <a:off x="762000" y="3124200"/>
              <a:ext cx="7447080" cy="3733800"/>
            </a:xfrm>
            <a:prstGeom prst="rect">
              <a:avLst/>
            </a:prstGeom>
            <a:solidFill>
              <a:schemeClr val="bg1">
                <a:alpha val="20000"/>
              </a:schemeClr>
            </a:solidFill>
            <a:ln w="0">
              <a:solidFill>
                <a:schemeClr val="bg1">
                  <a:alpha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0" algn="ctr">
                <a:buClr>
                  <a:schemeClr val="bg1"/>
                </a:buClr>
                <a:buSzPct val="95000"/>
                <a:buFont typeface="Arial" pitchFamily="34" charset="0"/>
                <a:buNone/>
                <a:defRPr/>
              </a:pPr>
              <a:endParaRPr lang="en-US" dirty="0">
                <a:solidFill>
                  <a:schemeClr val="bg1"/>
                </a:solidFill>
                <a:effectLst>
                  <a:outerShdw blurRad="38100" dist="38100" dir="2700000" algn="tl">
                    <a:srgbClr val="000000">
                      <a:alpha val="43137"/>
                    </a:srgbClr>
                  </a:outerShdw>
                </a:effectLst>
                <a:latin typeface="Calibri" pitchFamily="34" charset="0"/>
              </a:endParaRPr>
            </a:p>
          </p:txBody>
        </p:sp>
        <p:grpSp>
          <p:nvGrpSpPr>
            <p:cNvPr id="65" name="Group 64"/>
            <p:cNvGrpSpPr/>
            <p:nvPr/>
          </p:nvGrpSpPr>
          <p:grpSpPr>
            <a:xfrm>
              <a:off x="762000" y="3218084"/>
              <a:ext cx="7452561" cy="2725516"/>
              <a:chOff x="1163520" y="3827684"/>
              <a:chExt cx="7452561" cy="2725516"/>
            </a:xfrm>
          </p:grpSpPr>
          <p:pic>
            <p:nvPicPr>
              <p:cNvPr id="66" name="Picture 65" descr="\\server3\InternalBin\ResourceDVD\DVD_ART34\Artwork_Imagery\Shapes\Lines\curved glowing red line 4.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rot="19628814">
                <a:off x="3915797" y="4042590"/>
                <a:ext cx="2170625" cy="1516192"/>
              </a:xfrm>
              <a:prstGeom prst="rect">
                <a:avLst/>
              </a:prstGeom>
              <a:noFill/>
            </p:spPr>
          </p:pic>
          <p:sp>
            <p:nvSpPr>
              <p:cNvPr id="67" name="TextBox 22"/>
              <p:cNvSpPr txBox="1"/>
              <p:nvPr/>
            </p:nvSpPr>
            <p:spPr>
              <a:xfrm>
                <a:off x="6151763" y="3827684"/>
                <a:ext cx="2464318" cy="369312"/>
              </a:xfrm>
              <a:prstGeom prst="rect">
                <a:avLst/>
              </a:prstGeom>
              <a:noFill/>
            </p:spPr>
            <p:txBody>
              <a:bodyPr wrap="square" lIns="91422" tIns="45710" rIns="91422" bIns="4571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39954" rtl="0">
                  <a:defRPr/>
                </a:pPr>
                <a:r>
                  <a:rPr lang="en-US"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t>
                </a:r>
                <a:r>
                  <a:rPr lang="en-US"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Choice and Value</a:t>
                </a:r>
                <a:endParaRPr lang="en-US"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TextBox 26"/>
              <p:cNvSpPr txBox="1"/>
              <p:nvPr/>
            </p:nvSpPr>
            <p:spPr>
              <a:xfrm>
                <a:off x="1163520" y="3849489"/>
                <a:ext cx="3139239" cy="646311"/>
              </a:xfrm>
              <a:prstGeom prst="rect">
                <a:avLst/>
              </a:prstGeom>
              <a:noFill/>
            </p:spPr>
            <p:txBody>
              <a:bodyPr wrap="square" lIns="91422" tIns="45710" rIns="91422" bIns="4571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39954" rtl="0">
                  <a:defRPr/>
                </a:pPr>
                <a:r>
                  <a:rPr lang="en-US"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Best Productivity Experience Across PC, Phone, Browser</a:t>
                </a:r>
                <a:endParaRPr lang="en-US"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69" name="Picture 68"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5" cstate="print"/>
              <a:stretch>
                <a:fillRect/>
              </a:stretch>
            </p:blipFill>
            <p:spPr bwMode="auto">
              <a:xfrm>
                <a:off x="1666754" y="4694444"/>
                <a:ext cx="939994" cy="1362311"/>
              </a:xfrm>
              <a:prstGeom prst="rect">
                <a:avLst/>
              </a:prstGeom>
              <a:noFill/>
              <a:effectLst/>
            </p:spPr>
          </p:pic>
          <p:pic>
            <p:nvPicPr>
              <p:cNvPr id="70" name="Picture 69" descr="o14 browser.png"/>
              <p:cNvPicPr>
                <a:picLocks noChangeAspect="1"/>
              </p:cNvPicPr>
              <p:nvPr/>
            </p:nvPicPr>
            <p:blipFill>
              <a:blip r:embed="rId6" cstate="print"/>
              <a:stretch>
                <a:fillRect/>
              </a:stretch>
            </p:blipFill>
            <p:spPr>
              <a:xfrm>
                <a:off x="2814949" y="4533555"/>
                <a:ext cx="710771" cy="767257"/>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71" name="Picture 70" descr="S:\InternalBin\ResourceDVD\DVD_ART34\Artwork_Imagery\Hardware Photos\OEM HW\Windows Mobile devices (cell phone, pda)\Smartphone cell phones\Vodafone Tornado Smartphone UK.png"/>
              <p:cNvPicPr>
                <a:picLocks noChangeAspect="1" noChangeArrowheads="1"/>
              </p:cNvPicPr>
              <p:nvPr/>
            </p:nvPicPr>
            <p:blipFill>
              <a:blip r:embed="rId7" cstate="print"/>
              <a:stretch>
                <a:fillRect/>
              </a:stretch>
            </p:blipFill>
            <p:spPr bwMode="auto">
              <a:xfrm>
                <a:off x="2371609" y="5080019"/>
                <a:ext cx="493167" cy="1473181"/>
              </a:xfrm>
              <a:prstGeom prst="rect">
                <a:avLst/>
              </a:prstGeom>
              <a:noFill/>
              <a:effectLst/>
            </p:spPr>
          </p:pic>
          <p:sp>
            <p:nvSpPr>
              <p:cNvPr id="72" name="Rectangle 71"/>
              <p:cNvSpPr/>
              <p:nvPr/>
            </p:nvSpPr>
            <p:spPr>
              <a:xfrm>
                <a:off x="5871549" y="5161999"/>
                <a:ext cx="931791" cy="344710"/>
              </a:xfrm>
              <a:prstGeom prst="rect">
                <a:avLst/>
              </a:prstGeom>
              <a:noFill/>
            </p:spPr>
            <p:txBody>
              <a:bodyPr wrap="square" lIns="0" tIns="0" rIns="0" bIns="0">
                <a:spAutoFit/>
                <a:scene3d>
                  <a:camera prst="orthographicFront"/>
                  <a:lightRig rig="threePt" dir="t"/>
                </a:scene3d>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On-Premises</a:t>
                </a:r>
              </a:p>
            </p:txBody>
          </p:sp>
          <p:pic>
            <p:nvPicPr>
              <p:cNvPr id="73" name="Picture 72" descr="I:\SHOW_ART\09_shows\TechReady_8_02-02\Speaker Art\Elop\JPGs &amp; PNGs\Server-onpremise.png"/>
              <p:cNvPicPr>
                <a:picLocks noChangeAspect="1" noChangeArrowheads="1"/>
              </p:cNvPicPr>
              <p:nvPr/>
            </p:nvPicPr>
            <p:blipFill>
              <a:blip r:embed="rId8" cstate="print"/>
              <a:srcRect/>
              <a:stretch>
                <a:fillRect/>
              </a:stretch>
            </p:blipFill>
            <p:spPr bwMode="auto">
              <a:xfrm>
                <a:off x="6262627" y="4451512"/>
                <a:ext cx="730802" cy="692059"/>
              </a:xfrm>
              <a:prstGeom prst="rect">
                <a:avLst/>
              </a:prstGeom>
              <a:noFill/>
            </p:spPr>
          </p:pic>
          <p:pic>
            <p:nvPicPr>
              <p:cNvPr id="74" name="Picture 73" descr="E:\Clients\Artitudes\z_MS_08-00461_eventsTeam_work\completed_uploaded_ADI\MS_091908_Company_Mtg\Artwork\PNGs\ring-glows-top.png"/>
              <p:cNvPicPr>
                <a:picLocks noChangeAspect="1" noChangeArrowheads="1"/>
              </p:cNvPicPr>
              <p:nvPr/>
            </p:nvPicPr>
            <p:blipFill>
              <a:blip r:embed="rId9" cstate="print"/>
              <a:srcRect/>
              <a:stretch>
                <a:fillRect/>
              </a:stretch>
            </p:blipFill>
            <p:spPr bwMode="auto">
              <a:xfrm rot="21377361">
                <a:off x="6734387" y="4285243"/>
                <a:ext cx="1298064" cy="327665"/>
              </a:xfrm>
              <a:prstGeom prst="rect">
                <a:avLst/>
              </a:prstGeom>
              <a:noFill/>
            </p:spPr>
          </p:pic>
          <p:pic>
            <p:nvPicPr>
              <p:cNvPr id="75" name="Picture 74" descr="E:\Clients\Artitudes\z_MS_08-00461_eventsTeam_work\completed_uploaded_ADI\MS_091908_Company_Mtg\Artwork\PNGs\ring-glows-bot.png"/>
              <p:cNvPicPr>
                <a:picLocks noChangeAspect="1" noChangeArrowheads="1"/>
              </p:cNvPicPr>
              <p:nvPr/>
            </p:nvPicPr>
            <p:blipFill>
              <a:blip r:embed="rId10" cstate="print"/>
              <a:srcRect/>
              <a:stretch>
                <a:fillRect/>
              </a:stretch>
            </p:blipFill>
            <p:spPr bwMode="auto">
              <a:xfrm rot="1196147">
                <a:off x="6673104" y="5154528"/>
                <a:ext cx="912880" cy="296424"/>
              </a:xfrm>
              <a:prstGeom prst="rect">
                <a:avLst/>
              </a:prstGeom>
              <a:noFill/>
            </p:spPr>
          </p:pic>
          <p:sp>
            <p:nvSpPr>
              <p:cNvPr id="76" name="Rectangle 75"/>
              <p:cNvSpPr/>
              <p:nvPr/>
            </p:nvSpPr>
            <p:spPr>
              <a:xfrm>
                <a:off x="7704737" y="4572354"/>
                <a:ext cx="905863" cy="344710"/>
              </a:xfrm>
              <a:prstGeom prst="rect">
                <a:avLst/>
              </a:prstGeom>
              <a:noFill/>
            </p:spPr>
            <p:txBody>
              <a:bodyPr wrap="square" lIns="0" tIns="0" rIns="0" bIns="0">
                <a:spAutoFit/>
                <a:scene3d>
                  <a:camera prst="orthographicFront"/>
                  <a:lightRig rig="threePt" dir="t"/>
                </a:scene3d>
                <a:sp3d/>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Online Service</a:t>
                </a:r>
              </a:p>
            </p:txBody>
          </p:sp>
          <p:pic>
            <p:nvPicPr>
              <p:cNvPr id="77" name="Picture 76" descr="C:\Program Files\Microsoft Resource DVD Artwork\DVD_ART\Artwork_Imagery\Shapes and Graphics\Internet Cloud\cloud 2.png"/>
              <p:cNvPicPr>
                <a:picLocks noChangeAspect="1" noChangeArrowheads="1"/>
              </p:cNvPicPr>
              <p:nvPr/>
            </p:nvPicPr>
            <p:blipFill>
              <a:blip r:embed="rId11" cstate="print"/>
              <a:srcRect/>
              <a:stretch>
                <a:fillRect/>
              </a:stretch>
            </p:blipFill>
            <p:spPr bwMode="auto">
              <a:xfrm>
                <a:off x="7295053" y="4927764"/>
                <a:ext cx="1010748" cy="576609"/>
              </a:xfrm>
              <a:prstGeom prst="rect">
                <a:avLst/>
              </a:prstGeom>
            </p:spPr>
          </p:pic>
          <p:pic>
            <p:nvPicPr>
              <p:cNvPr id="78" name="small EDC" descr="new-data-center-photo.png"/>
              <p:cNvPicPr>
                <a:picLocks noChangeAspect="1"/>
              </p:cNvPicPr>
              <p:nvPr/>
            </p:nvPicPr>
            <p:blipFill>
              <a:blip r:embed="rId12" cstate="screen"/>
              <a:stretch>
                <a:fillRect/>
              </a:stretch>
            </p:blipFill>
            <p:spPr>
              <a:xfrm flipH="1">
                <a:off x="7476567" y="4795724"/>
                <a:ext cx="829233" cy="913650"/>
              </a:xfrm>
              <a:prstGeom prst="rect">
                <a:avLst/>
              </a:prstGeom>
            </p:spPr>
          </p:pic>
        </p:grpSp>
        <p:grpSp>
          <p:nvGrpSpPr>
            <p:cNvPr id="79" name="Group 78"/>
            <p:cNvGrpSpPr/>
            <p:nvPr/>
          </p:nvGrpSpPr>
          <p:grpSpPr>
            <a:xfrm>
              <a:off x="1676400" y="5334000"/>
              <a:ext cx="1183062" cy="1184618"/>
              <a:chOff x="6505" y="0"/>
              <a:chExt cx="1705012" cy="2029415"/>
            </a:xfrm>
            <a:scene3d>
              <a:camera prst="orthographicFront"/>
              <a:lightRig rig="flat" dir="t"/>
            </a:scene3d>
          </p:grpSpPr>
          <p:sp>
            <p:nvSpPr>
              <p:cNvPr id="95" name="Round Single Corner Rectangle 94"/>
              <p:cNvSpPr/>
              <p:nvPr/>
            </p:nvSpPr>
            <p:spPr>
              <a:xfrm flipH="1">
                <a:off x="6505" y="0"/>
                <a:ext cx="1705012" cy="2029415"/>
              </a:xfrm>
              <a:prstGeom prst="round1Rect">
                <a:avLst/>
              </a:prstGeom>
              <a:gradFill flip="none" rotWithShape="1">
                <a:gsLst>
                  <a:gs pos="0">
                    <a:srgbClr val="F8FDDB"/>
                  </a:gs>
                  <a:gs pos="20000">
                    <a:srgbClr val="FFC83F">
                      <a:alpha val="74902"/>
                    </a:srgbClr>
                  </a:gs>
                  <a:gs pos="44000">
                    <a:srgbClr val="EDBA01">
                      <a:alpha val="74902"/>
                    </a:srgbClr>
                  </a:gs>
                  <a:gs pos="100000">
                    <a:srgbClr val="9A7006">
                      <a:alpha val="34902"/>
                    </a:srgbClr>
                  </a:gs>
                </a:gsLst>
                <a:lin ang="66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sz="1600"/>
              </a:p>
            </p:txBody>
          </p:sp>
          <p:sp>
            <p:nvSpPr>
              <p:cNvPr id="96" name="Round Single Corner Rectangle 4"/>
              <p:cNvSpPr/>
              <p:nvPr/>
            </p:nvSpPr>
            <p:spPr>
              <a:xfrm>
                <a:off x="89737" y="0"/>
                <a:ext cx="1621780" cy="2029415"/>
              </a:xfrm>
              <a:prstGeom prst="rect">
                <a:avLst/>
              </a:prstGeom>
              <a:noFill/>
              <a:ln>
                <a:noFill/>
              </a:ln>
              <a:effectLst/>
              <a:sp3d/>
            </p:spPr>
            <p:txBody>
              <a:bodyPr spcFirstLastPara="0" vert="horz" wrap="square" lIns="68580" tIns="68580" rIns="68580" bIns="6858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Unified Communications</a:t>
                </a:r>
              </a:p>
            </p:txBody>
          </p:sp>
        </p:grpSp>
        <p:grpSp>
          <p:nvGrpSpPr>
            <p:cNvPr id="80" name="Group 79"/>
            <p:cNvGrpSpPr/>
            <p:nvPr/>
          </p:nvGrpSpPr>
          <p:grpSpPr>
            <a:xfrm>
              <a:off x="2859462" y="5334000"/>
              <a:ext cx="1183062" cy="1184618"/>
              <a:chOff x="1725839" y="0"/>
              <a:chExt cx="1705012" cy="2029415"/>
            </a:xfrm>
            <a:scene3d>
              <a:camera prst="orthographicFront"/>
              <a:lightRig rig="flat" dir="t"/>
            </a:scene3d>
          </p:grpSpPr>
          <p:sp>
            <p:nvSpPr>
              <p:cNvPr id="93" name="Rectangle 92"/>
              <p:cNvSpPr/>
              <p:nvPr/>
            </p:nvSpPr>
            <p:spPr>
              <a:xfrm>
                <a:off x="1725839" y="0"/>
                <a:ext cx="1705012" cy="2029415"/>
              </a:xfrm>
              <a:prstGeom prst="rect">
                <a:avLst/>
              </a:prstGeom>
              <a:gradFill flip="none" rotWithShape="1">
                <a:gsLst>
                  <a:gs pos="0">
                    <a:srgbClr val="9BBB59">
                      <a:lumMod val="20000"/>
                      <a:lumOff val="80000"/>
                    </a:srgbClr>
                  </a:gs>
                  <a:gs pos="20000">
                    <a:srgbClr val="9BBB59">
                      <a:alpha val="75000"/>
                    </a:srgbClr>
                  </a:gs>
                  <a:gs pos="44000">
                    <a:srgbClr val="9BBB59">
                      <a:lumMod val="75000"/>
                      <a:alpha val="75000"/>
                    </a:srgbClr>
                  </a:gs>
                  <a:gs pos="100000">
                    <a:srgbClr val="9BBB59">
                      <a:lumMod val="50000"/>
                      <a:alpha val="37000"/>
                    </a:srgb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sz="1600"/>
              </a:p>
            </p:txBody>
          </p:sp>
          <p:sp>
            <p:nvSpPr>
              <p:cNvPr id="94" name="Rectangle 93"/>
              <p:cNvSpPr/>
              <p:nvPr/>
            </p:nvSpPr>
            <p:spPr>
              <a:xfrm>
                <a:off x="1725839" y="0"/>
                <a:ext cx="1705012" cy="2029415"/>
              </a:xfrm>
              <a:prstGeom prst="rect">
                <a:avLst/>
              </a:prstGeom>
              <a:noFill/>
              <a:ln>
                <a:noFill/>
              </a:ln>
              <a:effectLst/>
              <a:sp3d/>
            </p:spPr>
            <p:txBody>
              <a:bodyPr spcFirstLastPara="0" vert="horz" wrap="square" lIns="68580" tIns="68580" rIns="68580" bIns="6858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Business Intelligence</a:t>
                </a:r>
              </a:p>
            </p:txBody>
          </p:sp>
        </p:grpSp>
        <p:grpSp>
          <p:nvGrpSpPr>
            <p:cNvPr id="81" name="Group 80"/>
            <p:cNvGrpSpPr/>
            <p:nvPr/>
          </p:nvGrpSpPr>
          <p:grpSpPr>
            <a:xfrm>
              <a:off x="4038600" y="5334000"/>
              <a:ext cx="1183062" cy="1184618"/>
              <a:chOff x="3445173" y="0"/>
              <a:chExt cx="1705012" cy="2029415"/>
            </a:xfrm>
            <a:scene3d>
              <a:camera prst="orthographicFront"/>
              <a:lightRig rig="flat" dir="t"/>
            </a:scene3d>
          </p:grpSpPr>
          <p:sp>
            <p:nvSpPr>
              <p:cNvPr id="91" name="Rectangle 90"/>
              <p:cNvSpPr/>
              <p:nvPr/>
            </p:nvSpPr>
            <p:spPr>
              <a:xfrm>
                <a:off x="3445173" y="0"/>
                <a:ext cx="1705012" cy="2029415"/>
              </a:xfrm>
              <a:prstGeom prst="rect">
                <a:avLst/>
              </a:prstGeom>
              <a:gradFill flip="none" rotWithShape="1">
                <a:gsLst>
                  <a:gs pos="2000">
                    <a:srgbClr val="C0504D">
                      <a:lumMod val="40000"/>
                      <a:lumOff val="60000"/>
                    </a:srgbClr>
                  </a:gs>
                  <a:gs pos="20000">
                    <a:srgbClr val="C0504D">
                      <a:alpha val="75000"/>
                    </a:srgbClr>
                  </a:gs>
                  <a:gs pos="44000">
                    <a:srgbClr val="C0504D">
                      <a:lumMod val="75000"/>
                      <a:alpha val="75000"/>
                    </a:srgbClr>
                  </a:gs>
                  <a:gs pos="100000">
                    <a:srgbClr val="C0504D">
                      <a:lumMod val="50000"/>
                      <a:alpha val="37000"/>
                    </a:srgb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sz="1600"/>
              </a:p>
            </p:txBody>
          </p:sp>
          <p:sp>
            <p:nvSpPr>
              <p:cNvPr id="92" name="Rectangle 91"/>
              <p:cNvSpPr/>
              <p:nvPr/>
            </p:nvSpPr>
            <p:spPr>
              <a:xfrm>
                <a:off x="3445173" y="0"/>
                <a:ext cx="1705012" cy="2029415"/>
              </a:xfrm>
              <a:prstGeom prst="rect">
                <a:avLst/>
              </a:prstGeom>
              <a:noFill/>
              <a:ln>
                <a:noFill/>
              </a:ln>
              <a:effectLst/>
              <a:sp3d/>
            </p:spPr>
            <p:txBody>
              <a:bodyPr spcFirstLastPara="0" vert="horz" wrap="square" lIns="68580" tIns="68580" rIns="68580" bIns="6858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Enterprise Content Management</a:t>
                </a:r>
              </a:p>
            </p:txBody>
          </p:sp>
        </p:grpSp>
        <p:grpSp>
          <p:nvGrpSpPr>
            <p:cNvPr id="82" name="Group 81"/>
            <p:cNvGrpSpPr/>
            <p:nvPr/>
          </p:nvGrpSpPr>
          <p:grpSpPr>
            <a:xfrm>
              <a:off x="5221662" y="5334000"/>
              <a:ext cx="1183062" cy="1184618"/>
              <a:chOff x="5164508" y="0"/>
              <a:chExt cx="1705012" cy="2029415"/>
            </a:xfrm>
            <a:scene3d>
              <a:camera prst="orthographicFront"/>
              <a:lightRig rig="flat" dir="t"/>
            </a:scene3d>
          </p:grpSpPr>
          <p:sp>
            <p:nvSpPr>
              <p:cNvPr id="89" name="Rectangle 88"/>
              <p:cNvSpPr/>
              <p:nvPr/>
            </p:nvSpPr>
            <p:spPr>
              <a:xfrm>
                <a:off x="5164508" y="0"/>
                <a:ext cx="1705012" cy="2029415"/>
              </a:xfrm>
              <a:prstGeom prst="rect">
                <a:avLst/>
              </a:prstGeom>
              <a:gradFill flip="none" rotWithShape="1">
                <a:gsLst>
                  <a:gs pos="0">
                    <a:srgbClr val="4F81BD">
                      <a:lumMod val="40000"/>
                      <a:lumOff val="60000"/>
                    </a:srgbClr>
                  </a:gs>
                  <a:gs pos="21000">
                    <a:srgbClr val="4F81BD">
                      <a:alpha val="75000"/>
                    </a:srgbClr>
                  </a:gs>
                  <a:gs pos="44000">
                    <a:srgbClr val="4F81BD">
                      <a:lumMod val="75000"/>
                      <a:alpha val="75000"/>
                    </a:srgbClr>
                  </a:gs>
                  <a:gs pos="100000">
                    <a:srgbClr val="4F81BD">
                      <a:lumMod val="50000"/>
                      <a:alpha val="37000"/>
                    </a:srgb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sz="1600"/>
              </a:p>
            </p:txBody>
          </p:sp>
          <p:sp>
            <p:nvSpPr>
              <p:cNvPr id="90" name="Rectangle 89"/>
              <p:cNvSpPr/>
              <p:nvPr/>
            </p:nvSpPr>
            <p:spPr>
              <a:xfrm>
                <a:off x="5164508" y="0"/>
                <a:ext cx="1705012" cy="2029415"/>
              </a:xfrm>
              <a:prstGeom prst="rect">
                <a:avLst/>
              </a:prstGeom>
              <a:noFill/>
              <a:ln>
                <a:noFill/>
              </a:ln>
              <a:effectLst/>
              <a:sp3d/>
            </p:spPr>
            <p:txBody>
              <a:bodyPr spcFirstLastPara="0" vert="horz" wrap="square" lIns="68580" tIns="68580" rIns="68580" bIns="6858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Collaboration</a:t>
                </a:r>
              </a:p>
            </p:txBody>
          </p:sp>
        </p:grpSp>
        <p:grpSp>
          <p:nvGrpSpPr>
            <p:cNvPr id="83" name="Group 82"/>
            <p:cNvGrpSpPr/>
            <p:nvPr/>
          </p:nvGrpSpPr>
          <p:grpSpPr>
            <a:xfrm>
              <a:off x="6414037" y="5334000"/>
              <a:ext cx="1183062" cy="1184618"/>
              <a:chOff x="6883842" y="0"/>
              <a:chExt cx="1705012" cy="2029415"/>
            </a:xfrm>
            <a:scene3d>
              <a:camera prst="orthographicFront"/>
              <a:lightRig rig="flat" dir="t"/>
            </a:scene3d>
          </p:grpSpPr>
          <p:sp>
            <p:nvSpPr>
              <p:cNvPr id="87" name="Round Single Corner Rectangle 86"/>
              <p:cNvSpPr/>
              <p:nvPr/>
            </p:nvSpPr>
            <p:spPr>
              <a:xfrm>
                <a:off x="6883842" y="0"/>
                <a:ext cx="1705012" cy="2029415"/>
              </a:xfrm>
              <a:prstGeom prst="round1Rect">
                <a:avLst/>
              </a:prstGeom>
              <a:gradFill flip="none" rotWithShape="1">
                <a:gsLst>
                  <a:gs pos="0">
                    <a:srgbClr val="F79646">
                      <a:lumMod val="20000"/>
                      <a:lumOff val="80000"/>
                    </a:srgbClr>
                  </a:gs>
                  <a:gs pos="20000">
                    <a:srgbClr val="F79646">
                      <a:alpha val="75000"/>
                    </a:srgbClr>
                  </a:gs>
                  <a:gs pos="44000">
                    <a:srgbClr val="F79646">
                      <a:lumMod val="75000"/>
                      <a:alpha val="75000"/>
                    </a:srgbClr>
                  </a:gs>
                  <a:gs pos="100000">
                    <a:srgbClr val="F79646">
                      <a:lumMod val="50000"/>
                      <a:alpha val="35000"/>
                    </a:srgb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sz="1600"/>
              </a:p>
            </p:txBody>
          </p:sp>
          <p:sp>
            <p:nvSpPr>
              <p:cNvPr id="88" name="Round Single Corner Rectangle 12"/>
              <p:cNvSpPr/>
              <p:nvPr/>
            </p:nvSpPr>
            <p:spPr>
              <a:xfrm>
                <a:off x="6883842" y="0"/>
                <a:ext cx="1621780" cy="2029415"/>
              </a:xfrm>
              <a:prstGeom prst="rect">
                <a:avLst/>
              </a:prstGeom>
              <a:noFill/>
              <a:ln>
                <a:noFill/>
              </a:ln>
              <a:effectLst/>
              <a:sp3d/>
            </p:spPr>
            <p:txBody>
              <a:bodyPr spcFirstLastPara="0" vert="horz" wrap="square" lIns="68580" tIns="68580" rIns="68580" bIns="6858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cs typeface="+mn-cs"/>
                  </a:rPr>
                  <a:t>Enterprise Search</a:t>
                </a:r>
              </a:p>
            </p:txBody>
          </p:sp>
        </p:grpSp>
        <p:grpSp>
          <p:nvGrpSpPr>
            <p:cNvPr id="84" name="Group 83"/>
            <p:cNvGrpSpPr/>
            <p:nvPr/>
          </p:nvGrpSpPr>
          <p:grpSpPr>
            <a:xfrm>
              <a:off x="1679821" y="6324600"/>
              <a:ext cx="5907298" cy="433198"/>
              <a:chOff x="0" y="-103172"/>
              <a:chExt cx="8595360" cy="746233"/>
            </a:xfrm>
            <a:scene3d>
              <a:camera prst="orthographicFront"/>
              <a:lightRig rig="threePt" dir="t"/>
            </a:scene3d>
          </p:grpSpPr>
          <p:sp>
            <p:nvSpPr>
              <p:cNvPr id="85" name="Rectangle 84"/>
              <p:cNvSpPr/>
              <p:nvPr/>
            </p:nvSpPr>
            <p:spPr>
              <a:xfrm>
                <a:off x="0" y="-103172"/>
                <a:ext cx="8595360" cy="746233"/>
              </a:xfrm>
              <a:prstGeom prst="rect">
                <a:avLst/>
              </a:prstGeom>
              <a:gradFill flip="none" rotWithShape="1">
                <a:gsLst>
                  <a:gs pos="0">
                    <a:sysClr val="window" lastClr="FFFFFF">
                      <a:lumMod val="85000"/>
                    </a:sysClr>
                  </a:gs>
                  <a:gs pos="21000">
                    <a:sysClr val="window" lastClr="FFFFFF">
                      <a:lumMod val="75000"/>
                      <a:alpha val="75000"/>
                    </a:sysClr>
                  </a:gs>
                  <a:gs pos="44000">
                    <a:sysClr val="window" lastClr="FFFFFF">
                      <a:lumMod val="50000"/>
                      <a:alpha val="75000"/>
                    </a:sysClr>
                  </a:gs>
                  <a:gs pos="100000">
                    <a:srgbClr val="4F81BD">
                      <a:alpha val="40000"/>
                    </a:srgb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a:lstStyle/>
              <a:p>
                <a:endParaRPr lang="en-US"/>
              </a:p>
            </p:txBody>
          </p:sp>
          <p:sp>
            <p:nvSpPr>
              <p:cNvPr id="86" name="Rectangle 85"/>
              <p:cNvSpPr/>
              <p:nvPr/>
            </p:nvSpPr>
            <p:spPr>
              <a:xfrm>
                <a:off x="0" y="-103172"/>
                <a:ext cx="8595360" cy="746233"/>
              </a:xfrm>
              <a:prstGeom prst="rect">
                <a:avLst/>
              </a:prstGeom>
              <a:noFill/>
              <a:ln>
                <a:noFill/>
              </a:ln>
              <a:effectLst/>
              <a:sp3d/>
            </p:spPr>
            <p:txBody>
              <a:bodyPr spcFirstLastPara="0" vert="horz" wrap="square" lIns="76200" tIns="76200" rIns="76200" bIns="76200" numCol="1" spcCol="1270" anchor="ctr" anchorCtr="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20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a typeface="+mn-ea"/>
                    <a:cs typeface="Segoe UI" pitchFamily="34" charset="0"/>
                  </a:rPr>
                  <a:t>Unified Business Platform</a:t>
                </a:r>
                <a:endParaRPr kumimoji="0" lang="en-US" sz="220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ea typeface="+mn-ea"/>
                  <a:cs typeface="Segoe UI" pitchFamily="34" charset="0"/>
                </a:endParaRPr>
              </a:p>
            </p:txBody>
          </p:sp>
        </p:grpSp>
      </p:grpSp>
    </p:spTree>
    <p:extLst>
      <p:ext uri="{BB962C8B-B14F-4D97-AF65-F5344CB8AC3E}">
        <p14:creationId xmlns:p14="http://schemas.microsoft.com/office/powerpoint/2010/main" val="332152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296400" cy="914400"/>
          </a:xfrm>
          <a:prstGeom prst="rect">
            <a:avLst/>
          </a:prstGeom>
          <a:solidFill>
            <a:schemeClr val="bg1">
              <a:alpha val="5000"/>
            </a:schemeClr>
          </a:solidFill>
          <a:ln w="0">
            <a:solidFill>
              <a:schemeClr val="bg1">
                <a:alpha val="50000"/>
              </a:schemeClr>
            </a:solidFill>
          </a:ln>
          <a:effectLst>
            <a:outerShdw blurRad="76200" dir="18900000" sy="23000" kx="-1200000" algn="bl" rotWithShape="0">
              <a:prstClr val="black">
                <a:alpha val="20000"/>
              </a:prst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596"/>
            <a:ext cx="1672585" cy="549207"/>
          </a:xfrm>
          <a:prstGeom prst="rect">
            <a:avLst/>
          </a:prstGeom>
        </p:spPr>
      </p:pic>
      <p:sp>
        <p:nvSpPr>
          <p:cNvPr id="7" name="Rectangle 6"/>
          <p:cNvSpPr/>
          <p:nvPr/>
        </p:nvSpPr>
        <p:spPr>
          <a:xfrm>
            <a:off x="5105400" y="990600"/>
            <a:ext cx="4191000" cy="904863"/>
          </a:xfrm>
          <a:prstGeom prst="rect">
            <a:avLst/>
          </a:prstGeom>
          <a:effectLst>
            <a:outerShdw blurRad="50800" dist="38100" dir="2700000" algn="tl" rotWithShape="0">
              <a:prstClr val="black">
                <a:alpha val="40000"/>
              </a:prstClr>
            </a:outerShdw>
          </a:effectLst>
        </p:spPr>
        <p:txBody>
          <a:bodyPr wrap="square">
            <a:spAutoFit/>
          </a:bodyPr>
          <a:lstStyle/>
          <a:p>
            <a:pPr marL="461963" indent="-461963" defTabSz="-13873163" eaLnBrk="0" fontAlgn="base" hangingPunct="0">
              <a:lnSpc>
                <a:spcPct val="90000"/>
              </a:lnSpc>
              <a:spcBef>
                <a:spcPct val="30000"/>
              </a:spcBef>
              <a:spcAft>
                <a:spcPct val="0"/>
              </a:spcAft>
              <a:buClr>
                <a:srgbClr val="EEECE1"/>
              </a:buClr>
              <a:buSzPct val="85000"/>
              <a:defRPr/>
            </a:pPr>
            <a:r>
              <a:rPr lang="en-US" sz="1600" dirty="0" smtClean="0">
                <a:solidFill>
                  <a:prstClr val="white"/>
                </a:solidFill>
              </a:rPr>
              <a:t>Fuel adoption with a contextual, </a:t>
            </a:r>
          </a:p>
          <a:p>
            <a:pPr marL="461963" defTabSz="-13873163" eaLnBrk="0" fontAlgn="base" hangingPunct="0">
              <a:lnSpc>
                <a:spcPct val="90000"/>
              </a:lnSpc>
              <a:spcBef>
                <a:spcPct val="30000"/>
              </a:spcBef>
              <a:spcAft>
                <a:spcPct val="0"/>
              </a:spcAft>
              <a:buClr>
                <a:srgbClr val="EEECE1"/>
              </a:buClr>
              <a:buSzPct val="85000"/>
              <a:defRPr/>
            </a:pPr>
            <a:r>
              <a:rPr lang="en-US" sz="1600" dirty="0" smtClean="0">
                <a:solidFill>
                  <a:prstClr val="white"/>
                </a:solidFill>
              </a:rPr>
              <a:t>seamless look &amp; feel from the rich</a:t>
            </a:r>
          </a:p>
          <a:p>
            <a:pPr marL="461963" indent="452438" defTabSz="-13873163" eaLnBrk="0" fontAlgn="base" hangingPunct="0">
              <a:lnSpc>
                <a:spcPct val="90000"/>
              </a:lnSpc>
              <a:spcBef>
                <a:spcPct val="30000"/>
              </a:spcBef>
              <a:spcAft>
                <a:spcPct val="0"/>
              </a:spcAft>
              <a:buClr>
                <a:srgbClr val="EEECE1"/>
              </a:buClr>
              <a:buSzPct val="85000"/>
              <a:defRPr/>
            </a:pPr>
            <a:r>
              <a:rPr lang="en-US" sz="1600" dirty="0" smtClean="0">
                <a:solidFill>
                  <a:prstClr val="white"/>
                </a:solidFill>
              </a:rPr>
              <a:t>client applications to the browser</a:t>
            </a:r>
            <a:endParaRPr lang="en-US" sz="1600" dirty="0">
              <a:solidFill>
                <a:prstClr val="white"/>
              </a:solidFill>
            </a:endParaRPr>
          </a:p>
        </p:txBody>
      </p:sp>
      <p:grpSp>
        <p:nvGrpSpPr>
          <p:cNvPr id="8" name="Group 7"/>
          <p:cNvGrpSpPr/>
          <p:nvPr/>
        </p:nvGrpSpPr>
        <p:grpSpPr>
          <a:xfrm>
            <a:off x="76200" y="1066800"/>
            <a:ext cx="3076099" cy="2386032"/>
            <a:chOff x="5234940" y="1474089"/>
            <a:chExt cx="2923832" cy="2145411"/>
          </a:xfrm>
        </p:grpSpPr>
        <p:pic>
          <p:nvPicPr>
            <p:cNvPr id="9" name="Picture 6" descr="C:\DOCUME~1\Paul\LOCALS~1\Temp\GrvTempw5hdhpj9gzkxpchakpg21\C\Outlook - Date View.png"/>
            <p:cNvPicPr>
              <a:picLocks noChangeAspect="1" noChangeArrowheads="1"/>
            </p:cNvPicPr>
            <p:nvPr/>
          </p:nvPicPr>
          <p:blipFill>
            <a:blip r:embed="rId3" cstate="print"/>
            <a:srcRect/>
            <a:stretch>
              <a:fillRect/>
            </a:stretch>
          </p:blipFill>
          <p:spPr bwMode="auto">
            <a:xfrm>
              <a:off x="5339707" y="1474089"/>
              <a:ext cx="2819065" cy="20574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34940" y="3238500"/>
              <a:ext cx="1280160" cy="3810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a:solidFill>
                    <a:prstClr val="black"/>
                  </a:solidFill>
                  <a:latin typeface="Segoe Semibold"/>
                  <a:ea typeface="+mn-ea"/>
                  <a:cs typeface="+mn-cs"/>
                </a:rPr>
                <a:t>Outlook®</a:t>
              </a:r>
            </a:p>
          </p:txBody>
        </p:sp>
      </p:grpSp>
      <p:grpSp>
        <p:nvGrpSpPr>
          <p:cNvPr id="11" name="Group 10"/>
          <p:cNvGrpSpPr/>
          <p:nvPr/>
        </p:nvGrpSpPr>
        <p:grpSpPr>
          <a:xfrm>
            <a:off x="1560173" y="1485900"/>
            <a:ext cx="3088027" cy="2393633"/>
            <a:chOff x="5223184" y="1848255"/>
            <a:chExt cx="2935169" cy="2152245"/>
          </a:xfrm>
        </p:grpSpPr>
        <p:pic>
          <p:nvPicPr>
            <p:cNvPr id="12" name="Picture 8" descr="C:\Documents and Settings\Paul\Desktop\SPW_Client.tif"/>
            <p:cNvPicPr>
              <a:picLocks noChangeAspect="1" noChangeArrowheads="1"/>
            </p:cNvPicPr>
            <p:nvPr/>
          </p:nvPicPr>
          <p:blipFill>
            <a:blip r:embed="rId4" cstate="print"/>
            <a:srcRect/>
            <a:stretch>
              <a:fillRect/>
            </a:stretch>
          </p:blipFill>
          <p:spPr bwMode="auto">
            <a:xfrm>
              <a:off x="5347487" y="1848255"/>
              <a:ext cx="2810866" cy="203794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223184" y="3619500"/>
              <a:ext cx="1291916" cy="3810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a:solidFill>
                    <a:prstClr val="black"/>
                  </a:solidFill>
                  <a:latin typeface="Segoe Semibold"/>
                  <a:ea typeface="+mn-ea"/>
                  <a:cs typeface="+mn-cs"/>
                </a:rPr>
                <a:t>SharePoint</a:t>
              </a:r>
              <a:br>
                <a:rPr lang="en-US" sz="1400" kern="1200" dirty="0">
                  <a:solidFill>
                    <a:prstClr val="black"/>
                  </a:solidFill>
                  <a:latin typeface="Segoe Semibold"/>
                  <a:ea typeface="+mn-ea"/>
                  <a:cs typeface="+mn-cs"/>
                </a:rPr>
              </a:br>
              <a:r>
                <a:rPr lang="en-US" sz="1400" kern="1200" dirty="0">
                  <a:solidFill>
                    <a:prstClr val="black"/>
                  </a:solidFill>
                  <a:latin typeface="Segoe Semibold"/>
                  <a:ea typeface="+mn-ea"/>
                  <a:cs typeface="+mn-cs"/>
                </a:rPr>
                <a:t> Workspace</a:t>
              </a:r>
            </a:p>
          </p:txBody>
        </p:sp>
      </p:grpSp>
      <p:grpSp>
        <p:nvGrpSpPr>
          <p:cNvPr id="14" name="Group 13"/>
          <p:cNvGrpSpPr/>
          <p:nvPr/>
        </p:nvGrpSpPr>
        <p:grpSpPr>
          <a:xfrm>
            <a:off x="3095726" y="1943100"/>
            <a:ext cx="3076474" cy="2332634"/>
            <a:chOff x="5238736" y="2220086"/>
            <a:chExt cx="2924189" cy="2097398"/>
          </a:xfrm>
        </p:grpSpPr>
        <p:pic>
          <p:nvPicPr>
            <p:cNvPr id="15" name="Picture 14" descr="Visio (beta 2).png"/>
            <p:cNvPicPr>
              <a:picLocks noChangeAspect="1"/>
            </p:cNvPicPr>
            <p:nvPr/>
          </p:nvPicPr>
          <p:blipFill>
            <a:blip r:embed="rId5" cstate="print"/>
            <a:stretch>
              <a:fillRect/>
            </a:stretch>
          </p:blipFill>
          <p:spPr>
            <a:xfrm>
              <a:off x="5339359" y="2220086"/>
              <a:ext cx="2823566" cy="195360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238736" y="3936484"/>
              <a:ext cx="1291682" cy="3810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lnSpc>
                  <a:spcPct val="90000"/>
                </a:lnSpc>
                <a:spcBef>
                  <a:spcPct val="0"/>
                </a:spcBef>
                <a:spcAft>
                  <a:spcPct val="0"/>
                </a:spcAft>
              </a:pPr>
              <a:r>
                <a:rPr lang="en-US" sz="1400" kern="1200" dirty="0">
                  <a:solidFill>
                    <a:prstClr val="black"/>
                  </a:solidFill>
                  <a:latin typeface="Segoe Semibold"/>
                  <a:ea typeface="+mn-ea"/>
                  <a:cs typeface="+mn-cs"/>
                </a:rPr>
                <a:t>Visio</a:t>
              </a:r>
            </a:p>
          </p:txBody>
        </p:sp>
      </p:grpSp>
      <p:grpSp>
        <p:nvGrpSpPr>
          <p:cNvPr id="17" name="Group 16"/>
          <p:cNvGrpSpPr/>
          <p:nvPr/>
        </p:nvGrpSpPr>
        <p:grpSpPr>
          <a:xfrm>
            <a:off x="4495800" y="2324100"/>
            <a:ext cx="3065452" cy="2489422"/>
            <a:chOff x="5247307" y="2600326"/>
            <a:chExt cx="2913713" cy="2238374"/>
          </a:xfrm>
        </p:grpSpPr>
        <p:pic>
          <p:nvPicPr>
            <p:cNvPr id="18" name="Picture 6"/>
            <p:cNvPicPr>
              <a:picLocks noChangeAspect="1" noChangeArrowheads="1"/>
            </p:cNvPicPr>
            <p:nvPr/>
          </p:nvPicPr>
          <p:blipFill>
            <a:blip r:embed="rId6" cstate="print"/>
            <a:srcRect/>
            <a:stretch>
              <a:fillRect/>
            </a:stretch>
          </p:blipFill>
          <p:spPr bwMode="auto">
            <a:xfrm>
              <a:off x="5348404" y="2600326"/>
              <a:ext cx="2812616" cy="2085974"/>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5247307" y="4457700"/>
              <a:ext cx="1274146" cy="3810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lnSpc>
                  <a:spcPct val="90000"/>
                </a:lnSpc>
                <a:spcBef>
                  <a:spcPct val="0"/>
                </a:spcBef>
                <a:spcAft>
                  <a:spcPct val="0"/>
                </a:spcAft>
              </a:pPr>
              <a:r>
                <a:rPr lang="en-US" sz="1400" kern="1200" dirty="0">
                  <a:solidFill>
                    <a:prstClr val="black"/>
                  </a:solidFill>
                  <a:latin typeface="Segoe Semibold"/>
                  <a:ea typeface="+mn-ea"/>
                  <a:cs typeface="+mn-cs"/>
                </a:rPr>
                <a:t>Project</a:t>
              </a:r>
            </a:p>
          </p:txBody>
        </p:sp>
      </p:grpSp>
      <p:grpSp>
        <p:nvGrpSpPr>
          <p:cNvPr id="20" name="Group 19"/>
          <p:cNvGrpSpPr/>
          <p:nvPr/>
        </p:nvGrpSpPr>
        <p:grpSpPr>
          <a:xfrm>
            <a:off x="6014585" y="2705100"/>
            <a:ext cx="3053215" cy="2557168"/>
            <a:chOff x="5256272" y="2976372"/>
            <a:chExt cx="2902081" cy="2299288"/>
          </a:xfrm>
        </p:grpSpPr>
        <p:pic>
          <p:nvPicPr>
            <p:cNvPr id="21" name="Picture 7" descr="C:\Documents and Settings\Paul\Desktop\SharePoint_MySite_Ribbon1.png"/>
            <p:cNvPicPr>
              <a:picLocks noChangeAspect="1" noChangeArrowheads="1"/>
            </p:cNvPicPr>
            <p:nvPr/>
          </p:nvPicPr>
          <p:blipFill>
            <a:blip r:embed="rId7" cstate="print"/>
            <a:srcRect/>
            <a:stretch>
              <a:fillRect/>
            </a:stretch>
          </p:blipFill>
          <p:spPr bwMode="auto">
            <a:xfrm>
              <a:off x="5345303" y="2976372"/>
              <a:ext cx="2813050" cy="2108788"/>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5256272" y="4894660"/>
              <a:ext cx="1302830" cy="381000"/>
            </a:xfrm>
            <a:prstGeom prst="roundRect">
              <a:avLst/>
            </a:prstGeom>
            <a:solidFill>
              <a:srgbClr val="D9D9D9"/>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rtl="0" fontAlgn="base">
                <a:spcBef>
                  <a:spcPct val="0"/>
                </a:spcBef>
                <a:spcAft>
                  <a:spcPct val="0"/>
                </a:spcAft>
              </a:pPr>
              <a:r>
                <a:rPr lang="en-US" sz="1400" kern="1200" dirty="0">
                  <a:solidFill>
                    <a:prstClr val="black"/>
                  </a:solidFill>
                  <a:latin typeface="Segoe Semibold"/>
                  <a:ea typeface="+mn-ea"/>
                  <a:cs typeface="+mn-cs"/>
                </a:rPr>
                <a:t>SharePoint®</a:t>
              </a:r>
            </a:p>
          </p:txBody>
        </p:sp>
      </p:grpSp>
      <p:sp>
        <p:nvSpPr>
          <p:cNvPr id="31" name="Rectangle 30"/>
          <p:cNvSpPr/>
          <p:nvPr/>
        </p:nvSpPr>
        <p:spPr>
          <a:xfrm>
            <a:off x="0" y="914400"/>
            <a:ext cx="9144000" cy="5943600"/>
          </a:xfrm>
          <a:prstGeom prst="rect">
            <a:avLst/>
          </a:prstGeom>
          <a:solidFill>
            <a:srgbClr val="001642">
              <a:alpha val="85098"/>
            </a:srgbClr>
          </a:solidFill>
          <a:ln w="0">
            <a:solidFill>
              <a:schemeClr val="bg1">
                <a:alpha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0" algn="ctr">
              <a:buClr>
                <a:schemeClr val="bg1"/>
              </a:buClr>
              <a:buSzPct val="95000"/>
              <a:buFont typeface="Arial" pitchFamily="34" charset="0"/>
              <a:buNone/>
              <a:defRPr/>
            </a:pPr>
            <a:endParaRPr lang="en-US" dirty="0">
              <a:solidFill>
                <a:schemeClr val="bg1"/>
              </a:solidFill>
              <a:effectLst>
                <a:outerShdw blurRad="38100" dist="38100" dir="2700000" algn="tl">
                  <a:srgbClr val="000000">
                    <a:alpha val="43137"/>
                  </a:srgbClr>
                </a:outerShdw>
              </a:effectLst>
              <a:latin typeface="Calibri" pitchFamily="34" charset="0"/>
            </a:endParaRPr>
          </a:p>
        </p:txBody>
      </p:sp>
      <p:grpSp>
        <p:nvGrpSpPr>
          <p:cNvPr id="25" name="Backstage Screenshot"/>
          <p:cNvGrpSpPr/>
          <p:nvPr/>
        </p:nvGrpSpPr>
        <p:grpSpPr>
          <a:xfrm>
            <a:off x="838200" y="1062913"/>
            <a:ext cx="7772400" cy="5566487"/>
            <a:chOff x="914400" y="1232967"/>
            <a:chExt cx="6903720" cy="4944350"/>
          </a:xfrm>
        </p:grpSpPr>
        <p:pic>
          <p:nvPicPr>
            <p:cNvPr id="26" name="Picture 2" descr="C:\W Drive Docs\Wilco Tech stuff\Various Projects\Diamond co-op projects\Office 14 Futures\Onramp\new screenshots for deck\WORD- Backstage Print.png"/>
            <p:cNvPicPr>
              <a:picLocks noChangeAspect="1" noChangeArrowheads="1"/>
            </p:cNvPicPr>
            <p:nvPr/>
          </p:nvPicPr>
          <p:blipFill>
            <a:blip r:embed="rId8" cstate="print"/>
            <a:srcRect/>
            <a:stretch>
              <a:fillRect/>
            </a:stretch>
          </p:blipFill>
          <p:spPr bwMode="auto">
            <a:xfrm>
              <a:off x="1225296" y="1232967"/>
              <a:ext cx="6592824" cy="4944350"/>
            </a:xfrm>
            <a:prstGeom prst="rect">
              <a:avLst/>
            </a:prstGeom>
            <a:ln>
              <a:noFill/>
            </a:ln>
            <a:effectLst>
              <a:outerShdw blurRad="292100" dist="139700" dir="2700000" algn="tl" rotWithShape="0">
                <a:srgbClr val="333333">
                  <a:alpha val="65000"/>
                </a:srgbClr>
              </a:outerShdw>
            </a:effectLst>
          </p:spPr>
        </p:pic>
        <p:grpSp>
          <p:nvGrpSpPr>
            <p:cNvPr id="27" name="Outspace screenshot"/>
            <p:cNvGrpSpPr/>
            <p:nvPr/>
          </p:nvGrpSpPr>
          <p:grpSpPr>
            <a:xfrm>
              <a:off x="914400" y="2202474"/>
              <a:ext cx="1392238" cy="3467101"/>
              <a:chOff x="914400" y="2305049"/>
              <a:chExt cx="1392238" cy="3467101"/>
            </a:xfrm>
          </p:grpSpPr>
          <p:sp>
            <p:nvSpPr>
              <p:cNvPr id="28" name="TextBox 27"/>
              <p:cNvSpPr txBox="1"/>
              <p:nvPr/>
            </p:nvSpPr>
            <p:spPr>
              <a:xfrm>
                <a:off x="914400" y="2305049"/>
                <a:ext cx="1392238" cy="647701"/>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lvl="0" algn="ctr">
                  <a:defRPr/>
                </a:pPr>
                <a:r>
                  <a:rPr lang="en-US" sz="1400" dirty="0" smtClean="0">
                    <a:solidFill>
                      <a:schemeClr val="bg1"/>
                    </a:solidFill>
                  </a:rPr>
                  <a:t>Improved Printing Experience</a:t>
                </a:r>
              </a:p>
            </p:txBody>
          </p:sp>
          <p:sp>
            <p:nvSpPr>
              <p:cNvPr id="29" name="TextBox 28"/>
              <p:cNvSpPr txBox="1"/>
              <p:nvPr/>
            </p:nvSpPr>
            <p:spPr>
              <a:xfrm>
                <a:off x="923925" y="5200649"/>
                <a:ext cx="1382713" cy="571501"/>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lvl="0" algn="ctr">
                  <a:defRPr/>
                </a:pPr>
                <a:r>
                  <a:rPr lang="en-US" sz="1400" dirty="0" smtClean="0">
                    <a:solidFill>
                      <a:schemeClr val="bg1"/>
                    </a:solidFill>
                  </a:rPr>
                  <a:t>Connect to Services </a:t>
                </a:r>
                <a:endParaRPr lang="en-US" sz="1400" dirty="0">
                  <a:solidFill>
                    <a:schemeClr val="bg1"/>
                  </a:solidFill>
                </a:endParaRPr>
              </a:p>
            </p:txBody>
          </p:sp>
          <p:sp>
            <p:nvSpPr>
              <p:cNvPr id="30" name="TextBox 29"/>
              <p:cNvSpPr txBox="1"/>
              <p:nvPr/>
            </p:nvSpPr>
            <p:spPr>
              <a:xfrm>
                <a:off x="923925" y="3790949"/>
                <a:ext cx="1382713" cy="571501"/>
              </a:xfrm>
              <a:prstGeom prst="roundRect">
                <a:avLst/>
              </a:prstGeom>
              <a:solidFill>
                <a:schemeClr val="tx1">
                  <a:lumMod val="85000"/>
                </a:schemeClr>
              </a:solidFill>
              <a:ln>
                <a:solidFill>
                  <a:schemeClr val="accent1"/>
                </a:solidFill>
              </a:ln>
              <a:effectLst>
                <a:glow rad="63500">
                  <a:schemeClr val="accent1">
                    <a:satMod val="175000"/>
                    <a:alpha val="40000"/>
                  </a:schemeClr>
                </a:glow>
                <a:outerShdw blurRad="39000" dist="25400" dir="540000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lvl="0" algn="ctr">
                  <a:defRPr/>
                </a:pPr>
                <a:r>
                  <a:rPr lang="en-US" sz="1400" dirty="0" smtClean="0">
                    <a:solidFill>
                      <a:schemeClr val="bg1"/>
                    </a:solidFill>
                  </a:rPr>
                  <a:t>Customizable &amp; Extensible</a:t>
                </a:r>
                <a:endParaRPr lang="en-US" sz="1400" dirty="0">
                  <a:solidFill>
                    <a:schemeClr val="bg1"/>
                  </a:solidFill>
                </a:endParaRPr>
              </a:p>
            </p:txBody>
          </p:sp>
        </p:grpSp>
      </p:grpSp>
      <p:sp>
        <p:nvSpPr>
          <p:cNvPr id="32" name="Title 36"/>
          <p:cNvSpPr>
            <a:spLocks noGrp="1"/>
          </p:cNvSpPr>
          <p:nvPr>
            <p:ph type="title"/>
          </p:nvPr>
        </p:nvSpPr>
        <p:spPr>
          <a:xfrm>
            <a:off x="1905000" y="50800"/>
            <a:ext cx="7196138" cy="863600"/>
          </a:xfrm>
        </p:spPr>
        <p:txBody>
          <a:bodyPr>
            <a:normAutofit/>
          </a:bodyPr>
          <a:lstStyle/>
          <a:p>
            <a:r>
              <a:rPr sz="2000" dirty="0">
                <a:solidFill>
                  <a:schemeClr val="bg1"/>
                </a:solidFill>
              </a:rPr>
              <a:t>New C</a:t>
            </a:r>
            <a:r>
              <a:rPr sz="2000" dirty="0" smtClean="0">
                <a:solidFill>
                  <a:schemeClr val="bg1"/>
                </a:solidFill>
              </a:rPr>
              <a:t>ommands </a:t>
            </a:r>
            <a:r>
              <a:rPr lang="en-US" sz="2000" dirty="0" smtClean="0">
                <a:solidFill>
                  <a:schemeClr val="bg1"/>
                </a:solidFill>
              </a:rPr>
              <a:t>Make Everyone More Productive</a:t>
            </a:r>
            <a:r>
              <a:rPr sz="3200" dirty="0">
                <a:solidFill>
                  <a:schemeClr val="bg1"/>
                </a:solidFill>
              </a:rPr>
              <a:t/>
            </a:r>
            <a:br>
              <a:rPr sz="3200" dirty="0">
                <a:solidFill>
                  <a:schemeClr val="bg1"/>
                </a:solidFill>
              </a:rPr>
            </a:br>
            <a:r>
              <a:rPr lang="en-US" sz="1600" dirty="0" smtClean="0">
                <a:solidFill>
                  <a:schemeClr val="bg1"/>
                </a:solidFill>
              </a:rPr>
              <a:t>Everyone Finds Them with </a:t>
            </a:r>
            <a:r>
              <a:rPr lang="en-US" sz="1600" dirty="0">
                <a:solidFill>
                  <a:schemeClr val="bg1"/>
                </a:solidFill>
              </a:rPr>
              <a:t>t</a:t>
            </a:r>
            <a:r>
              <a:rPr lang="en-US" sz="1600" dirty="0" smtClean="0">
                <a:solidFill>
                  <a:schemeClr val="bg1"/>
                </a:solidFill>
              </a:rPr>
              <a:t>he Ribbon Toolbar</a:t>
            </a:r>
            <a:r>
              <a:rPr lang="en-US" sz="1600" dirty="0">
                <a:solidFill>
                  <a:schemeClr val="bg1"/>
                </a:solidFill>
              </a:rPr>
              <a:t> </a:t>
            </a:r>
            <a:r>
              <a:rPr lang="en-US" sz="1600" dirty="0" smtClean="0">
                <a:solidFill>
                  <a:schemeClr val="bg1"/>
                </a:solidFill>
              </a:rPr>
              <a:t>and Backstage view</a:t>
            </a:r>
            <a:endParaRPr sz="1800" dirty="0">
              <a:solidFill>
                <a:schemeClr val="bg1"/>
              </a:solidFill>
              <a:sym typeface="Wingdings" pitchFamily="2" charset="2"/>
            </a:endParaRPr>
          </a:p>
        </p:txBody>
      </p:sp>
    </p:spTree>
    <p:extLst>
      <p:ext uri="{BB962C8B-B14F-4D97-AF65-F5344CB8AC3E}">
        <p14:creationId xmlns:p14="http://schemas.microsoft.com/office/powerpoint/2010/main" val="34724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par>
                          <p:cTn id="8" fill="hold">
                            <p:stCondLst>
                              <p:cond delay="250"/>
                            </p:stCondLst>
                            <p:childTnLst>
                              <p:par>
                                <p:cTn id="9" presetID="53"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Effect transition="in" filter="fade">
                                      <p:cBhvr>
                                        <p:cTn id="13" dur="1000"/>
                                        <p:tgtEl>
                                          <p:spTgt spid="25"/>
                                        </p:tgtEl>
                                      </p:cBhvr>
                                    </p:animEffect>
                                  </p:childTnLst>
                                </p:cTn>
                              </p:par>
                              <p:par>
                                <p:cTn id="14" presetID="35" presetClass="path" presetSubtype="0" accel="50000" decel="50000" fill="hold" nodeType="withEffect">
                                  <p:stCondLst>
                                    <p:cond delay="0"/>
                                  </p:stCondLst>
                                  <p:childTnLst>
                                    <p:animMotion origin="layout" path="M 0.30816 0.11134 L -0.00069 0.00069 " pathEditMode="relative" rAng="0" ptsTypes="AA">
                                      <p:cBhvr>
                                        <p:cTn id="15" dur="1000" fill="hold"/>
                                        <p:tgtEl>
                                          <p:spTgt spid="25"/>
                                        </p:tgtEl>
                                        <p:attrNameLst>
                                          <p:attrName>ppt_x</p:attrName>
                                          <p:attrName>ppt_y</p:attrName>
                                        </p:attrNameLst>
                                      </p:cBhvr>
                                      <p:rCtr x="-15500" y="-55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5"/>
                    </p:tgtEl>
                  </p:cond>
                </p:stCondLst>
                <p:endSync evt="end" delay="0">
                  <p:rtn val="all"/>
                </p:endSync>
                <p:childTnLst>
                  <p:par>
                    <p:cTn id="17" fill="hold">
                      <p:stCondLst>
                        <p:cond delay="0"/>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0.00087 0.00162 L 0.30695 0.1081 " pathEditMode="relative" rAng="0" ptsTypes="AA">
                                      <p:cBhvr>
                                        <p:cTn id="20" dur="500" fill="hold"/>
                                        <p:tgtEl>
                                          <p:spTgt spid="25"/>
                                        </p:tgtEl>
                                        <p:attrNameLst>
                                          <p:attrName>ppt_x</p:attrName>
                                          <p:attrName>ppt_y</p:attrName>
                                        </p:attrNameLst>
                                      </p:cBhvr>
                                      <p:rCtr x="15300" y="5300"/>
                                    </p:animMotion>
                                  </p:childTnLst>
                                </p:cTn>
                              </p:par>
                              <p:par>
                                <p:cTn id="21" presetID="53" presetClass="exit" presetSubtype="0" fill="hold" nodeType="withEffect">
                                  <p:stCondLst>
                                    <p:cond delay="0"/>
                                  </p:stCondLst>
                                  <p:childTnLst>
                                    <p:anim calcmode="lin" valueType="num">
                                      <p:cBhvr>
                                        <p:cTn id="22" dur="500"/>
                                        <p:tgtEl>
                                          <p:spTgt spid="25"/>
                                        </p:tgtEl>
                                        <p:attrNameLst>
                                          <p:attrName>ppt_w</p:attrName>
                                        </p:attrNameLst>
                                      </p:cBhvr>
                                      <p:tavLst>
                                        <p:tav tm="0">
                                          <p:val>
                                            <p:strVal val="ppt_w"/>
                                          </p:val>
                                        </p:tav>
                                        <p:tav tm="100000">
                                          <p:val>
                                            <p:fltVal val="0"/>
                                          </p:val>
                                        </p:tav>
                                      </p:tavLst>
                                    </p:anim>
                                    <p:anim calcmode="lin" valueType="num">
                                      <p:cBhvr>
                                        <p:cTn id="23" dur="500"/>
                                        <p:tgtEl>
                                          <p:spTgt spid="25"/>
                                        </p:tgtEl>
                                        <p:attrNameLst>
                                          <p:attrName>ppt_h</p:attrName>
                                        </p:attrNameLst>
                                      </p:cBhvr>
                                      <p:tavLst>
                                        <p:tav tm="0">
                                          <p:val>
                                            <p:strVal val="ppt_h"/>
                                          </p:val>
                                        </p:tav>
                                        <p:tav tm="100000">
                                          <p:val>
                                            <p:fltVal val="0"/>
                                          </p:val>
                                        </p:tav>
                                      </p:tavLst>
                                    </p:anim>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288" y="794174"/>
            <a:ext cx="6503088" cy="53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4027" y="1066800"/>
            <a:ext cx="6531123" cy="533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9436" y="228601"/>
            <a:ext cx="8363938" cy="443198"/>
          </a:xfrm>
        </p:spPr>
        <p:txBody>
          <a:bodyPr/>
          <a:lstStyle/>
          <a:p>
            <a:r>
              <a:rPr lang="en-US" sz="3200" dirty="0"/>
              <a:t>Backstage</a:t>
            </a:r>
          </a:p>
        </p:txBody>
      </p:sp>
    </p:spTree>
    <p:extLst>
      <p:ext uri="{BB962C8B-B14F-4D97-AF65-F5344CB8AC3E}">
        <p14:creationId xmlns:p14="http://schemas.microsoft.com/office/powerpoint/2010/main" val="3472805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410" y="892019"/>
            <a:ext cx="6485333" cy="46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6094" y="1220630"/>
            <a:ext cx="6708362" cy="479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9436" y="228601"/>
            <a:ext cx="8363938" cy="443198"/>
          </a:xfrm>
        </p:spPr>
        <p:txBody>
          <a:bodyPr/>
          <a:lstStyle/>
          <a:p>
            <a:r>
              <a:rPr lang="en-US" sz="3200" dirty="0"/>
              <a:t>Service Connections</a:t>
            </a:r>
          </a:p>
        </p:txBody>
      </p:sp>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53853" y="1637731"/>
            <a:ext cx="6283814" cy="378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84142" y="2042645"/>
            <a:ext cx="5555776" cy="4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5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3EDAAAB6B6743A002ECE4C4705704" ma:contentTypeVersion="0" ma:contentTypeDescription="Create a new document." ma:contentTypeScope="" ma:versionID="3fdb787ea68e5b33e750898904d9e1b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2AE75-C156-4E77-B59E-239D7AE5050F}">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B5CC02C-B55F-454D-A63D-3605B5DD45FA}">
  <ds:schemaRefs>
    <ds:schemaRef ds:uri="http://schemas.microsoft.com/sharepoint/v3/contenttype/forms"/>
  </ds:schemaRefs>
</ds:datastoreItem>
</file>

<file path=customXml/itemProps3.xml><?xml version="1.0" encoding="utf-8"?>
<ds:datastoreItem xmlns:ds="http://schemas.openxmlformats.org/officeDocument/2006/customXml" ds:itemID="{925E6662-00D8-453C-B795-F8A20575E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Summer</Template>
  <TotalTime>58</TotalTime>
  <Words>1620</Words>
  <Application>Microsoft Office PowerPoint</Application>
  <PresentationFormat>On-screen Show (4:3)</PresentationFormat>
  <Paragraphs>297</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Summer</vt:lpstr>
      <vt:lpstr>UF &amp; Microsoft</vt:lpstr>
      <vt:lpstr>Enterprise</vt:lpstr>
      <vt:lpstr>Student Option</vt:lpstr>
      <vt:lpstr>Core Server Platform</vt:lpstr>
      <vt:lpstr>Office 2010 Features</vt:lpstr>
      <vt:lpstr>PowerPoint Presentation</vt:lpstr>
      <vt:lpstr>New Commands Make Everyone More Productive Everyone Finds Them with the Ribbon Toolbar and Backstage view</vt:lpstr>
      <vt:lpstr>Backstage</vt:lpstr>
      <vt:lpstr>Service Connections</vt:lpstr>
      <vt:lpstr>Share a Presentation with Others Instantly  Using Broadcast Slide Show in PowerPoint 2010</vt:lpstr>
      <vt:lpstr>Take Control of Your E-mail and Calendar With New Shortcuts and Views in Outlook 2010</vt:lpstr>
      <vt:lpstr>Make Fast, Effective Comparisons from Lists of Data By Using PowerPivot for Excel and New Tools to Visualize Data</vt:lpstr>
      <vt:lpstr>Work with SharePoint Documents and Lists Offline     With SharePoint Workspace 2010</vt:lpstr>
      <vt:lpstr>Find the Best Ideas with One Canvas for Brainstorming  Combine Information from Multiple People with OneNote 2010</vt:lpstr>
      <vt:lpstr>Keep the Right Details in the Right place By Capturing and Searching All Types of Content with OneNote 2010</vt:lpstr>
      <vt:lpstr>Highlighted Servers</vt:lpstr>
      <vt:lpstr>PowerPoint Presentation</vt:lpstr>
      <vt:lpstr>PowerPoint Presentation</vt:lpstr>
      <vt:lpstr>PowerPoint Presentation</vt:lpstr>
      <vt:lpstr>PowerPoint Presentation</vt:lpstr>
      <vt:lpstr>PowerPoint Presentation</vt:lpstr>
      <vt:lpstr>ConfigMan</vt:lpstr>
      <vt:lpstr>PowerPoint Presentation</vt:lpstr>
      <vt:lpstr>PowerPoint Presentation</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 &amp; Microsoft</dc:title>
  <dc:creator>Bill Campman</dc:creator>
  <cp:lastModifiedBy>Dan Cromer</cp:lastModifiedBy>
  <cp:revision>10</cp:revision>
  <dcterms:created xsi:type="dcterms:W3CDTF">2011-02-21T13:08:30Z</dcterms:created>
  <dcterms:modified xsi:type="dcterms:W3CDTF">2011-03-11T15:21:26Z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0x010100AD03EDAAAB6B6743A002ECE4C4705704</vt:lpwstr>
  </property>
</Properties>
</file>